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91" r:id="rId7"/>
    <p:sldId id="262" r:id="rId8"/>
    <p:sldId id="263" r:id="rId9"/>
    <p:sldId id="267" r:id="rId10"/>
    <p:sldId id="292" r:id="rId11"/>
    <p:sldId id="277" r:id="rId12"/>
    <p:sldId id="280" r:id="rId13"/>
    <p:sldId id="278" r:id="rId14"/>
    <p:sldId id="279" r:id="rId15"/>
    <p:sldId id="290" r:id="rId16"/>
    <p:sldId id="285" r:id="rId17"/>
    <p:sldId id="293" r:id="rId18"/>
    <p:sldId id="294" r:id="rId19"/>
    <p:sldId id="295" r:id="rId20"/>
    <p:sldId id="296" r:id="rId21"/>
    <p:sldId id="270" r:id="rId22"/>
    <p:sldId id="271" r:id="rId23"/>
    <p:sldId id="286" r:id="rId24"/>
    <p:sldId id="287" r:id="rId25"/>
    <p:sldId id="288" r:id="rId26"/>
    <p:sldId id="289" r:id="rId27"/>
    <p:sldId id="274" r:id="rId28"/>
    <p:sldId id="276"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89" d="100"/>
          <a:sy n="89" d="100"/>
        </p:scale>
        <p:origin x="-7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768359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0123deaff_0_3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0123deaff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012bb783d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012bb783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012bb783d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012bb783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012bb783d_1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012bb783d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012bb783d_1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012bb783d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012bb783d_1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012bb783d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012bb783d_1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012bb783d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0123deaff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0123deaff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0123deaf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0123deaf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0123deaff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0123deaff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0123deaff_0_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50123deaff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0123deaf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0123dea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0123deaff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0123dea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0123deaff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0123dea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0123deaf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0123deaf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0123deaff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0123deaf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0123deaff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0123deaf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0123deaff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0123deaf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012bb783d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012bb783d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54"/>
        <p:cNvGrpSpPr/>
        <p:nvPr/>
      </p:nvGrpSpPr>
      <p:grpSpPr>
        <a:xfrm>
          <a:off x="0" y="0"/>
          <a:ext cx="0" cy="0"/>
          <a:chOff x="0" y="0"/>
          <a:chExt cx="0" cy="0"/>
        </a:xfrm>
      </p:grpSpPr>
      <p:sp>
        <p:nvSpPr>
          <p:cNvPr id="55" name="Google Shape;55;p14"/>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14"/>
          <p:cNvGrpSpPr/>
          <p:nvPr/>
        </p:nvGrpSpPr>
        <p:grpSpPr>
          <a:xfrm>
            <a:off x="830392" y="1476688"/>
            <a:ext cx="745763" cy="61102"/>
            <a:chOff x="4580561" y="2589004"/>
            <a:chExt cx="1064464" cy="25200"/>
          </a:xfrm>
        </p:grpSpPr>
        <p:sp>
          <p:nvSpPr>
            <p:cNvPr id="57" name="Google Shape;57;p1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14"/>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60" name="Google Shape;60;p14"/>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1" name="Google Shape;61;p1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2"/>
        <p:cNvGrpSpPr/>
        <p:nvPr/>
      </p:nvGrpSpPr>
      <p:grpSpPr>
        <a:xfrm>
          <a:off x="0" y="0"/>
          <a:ext cx="0" cy="0"/>
          <a:chOff x="0" y="0"/>
          <a:chExt cx="0" cy="0"/>
        </a:xfrm>
      </p:grpSpPr>
      <p:grpSp>
        <p:nvGrpSpPr>
          <p:cNvPr id="63" name="Google Shape;63;p15"/>
          <p:cNvGrpSpPr/>
          <p:nvPr/>
        </p:nvGrpSpPr>
        <p:grpSpPr>
          <a:xfrm>
            <a:off x="830392" y="1588427"/>
            <a:ext cx="745763" cy="61102"/>
            <a:chOff x="4580561" y="2589004"/>
            <a:chExt cx="1064464" cy="25200"/>
          </a:xfrm>
        </p:grpSpPr>
        <p:sp>
          <p:nvSpPr>
            <p:cNvPr id="64" name="Google Shape;64;p1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15"/>
          <p:cNvSpPr txBox="1">
            <a:spLocks noGrp="1"/>
          </p:cNvSpPr>
          <p:nvPr>
            <p:ph type="title"/>
          </p:nvPr>
        </p:nvSpPr>
        <p:spPr>
          <a:xfrm>
            <a:off x="729450" y="1763267"/>
            <a:ext cx="7688700" cy="20253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7" name="Google Shape;67;p1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16"/>
          <p:cNvGrpSpPr/>
          <p:nvPr/>
        </p:nvGrpSpPr>
        <p:grpSpPr>
          <a:xfrm>
            <a:off x="830392" y="1588427"/>
            <a:ext cx="745763" cy="61102"/>
            <a:chOff x="4580561" y="2589004"/>
            <a:chExt cx="1064464" cy="25200"/>
          </a:xfrm>
        </p:grpSpPr>
        <p:sp>
          <p:nvSpPr>
            <p:cNvPr id="71" name="Google Shape;71;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16"/>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74" name="Google Shape;74;p16"/>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5" name="Google Shape;75;p1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17"/>
          <p:cNvGrpSpPr/>
          <p:nvPr/>
        </p:nvGrpSpPr>
        <p:grpSpPr>
          <a:xfrm>
            <a:off x="830392" y="1588427"/>
            <a:ext cx="745763" cy="61102"/>
            <a:chOff x="4580561" y="2589004"/>
            <a:chExt cx="1064464" cy="25200"/>
          </a:xfrm>
        </p:grpSpPr>
        <p:sp>
          <p:nvSpPr>
            <p:cNvPr id="79" name="Google Shape;79;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7"/>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2" name="Google Shape;82;p17"/>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3" name="Google Shape;83;p17"/>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4" name="Google Shape;84;p1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8"/>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18"/>
          <p:cNvGrpSpPr/>
          <p:nvPr/>
        </p:nvGrpSpPr>
        <p:grpSpPr>
          <a:xfrm>
            <a:off x="830392" y="1588427"/>
            <a:ext cx="745763" cy="61102"/>
            <a:chOff x="4580561" y="2589004"/>
            <a:chExt cx="1064464" cy="25200"/>
          </a:xfrm>
        </p:grpSpPr>
        <p:sp>
          <p:nvSpPr>
            <p:cNvPr id="88" name="Google Shape;88;p1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18"/>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91" name="Google Shape;91;p1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19"/>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9"/>
          <p:cNvGrpSpPr/>
          <p:nvPr/>
        </p:nvGrpSpPr>
        <p:grpSpPr>
          <a:xfrm>
            <a:off x="830392" y="1588427"/>
            <a:ext cx="745763" cy="61102"/>
            <a:chOff x="4580561" y="2589004"/>
            <a:chExt cx="1064464" cy="25200"/>
          </a:xfrm>
        </p:grpSpPr>
        <p:sp>
          <p:nvSpPr>
            <p:cNvPr id="95" name="Google Shape;95;p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9"/>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98" name="Google Shape;98;p19"/>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9" name="Google Shape;99;p1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0"/>
        <p:cNvGrpSpPr/>
        <p:nvPr/>
      </p:nvGrpSpPr>
      <p:grpSpPr>
        <a:xfrm>
          <a:off x="0" y="0"/>
          <a:ext cx="0" cy="0"/>
          <a:chOff x="0" y="0"/>
          <a:chExt cx="0" cy="0"/>
        </a:xfrm>
      </p:grpSpPr>
      <p:grpSp>
        <p:nvGrpSpPr>
          <p:cNvPr id="101" name="Google Shape;101;p20"/>
          <p:cNvGrpSpPr/>
          <p:nvPr/>
        </p:nvGrpSpPr>
        <p:grpSpPr>
          <a:xfrm>
            <a:off x="830392" y="5558926"/>
            <a:ext cx="745763" cy="61102"/>
            <a:chOff x="4580561" y="2589004"/>
            <a:chExt cx="1064464" cy="25200"/>
          </a:xfrm>
        </p:grpSpPr>
        <p:sp>
          <p:nvSpPr>
            <p:cNvPr id="102" name="Google Shape;102;p2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20"/>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05" name="Google Shape;105;p2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
        <p:cNvGrpSpPr/>
        <p:nvPr/>
      </p:nvGrpSpPr>
      <p:grpSpPr>
        <a:xfrm>
          <a:off x="0" y="0"/>
          <a:ext cx="0" cy="0"/>
          <a:chOff x="0" y="0"/>
          <a:chExt cx="0" cy="0"/>
        </a:xfrm>
      </p:grpSpPr>
      <p:sp>
        <p:nvSpPr>
          <p:cNvPr id="107" name="Google Shape;107;p21"/>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1"/>
          <p:cNvGrpSpPr/>
          <p:nvPr/>
        </p:nvGrpSpPr>
        <p:grpSpPr>
          <a:xfrm>
            <a:off x="830392" y="1588427"/>
            <a:ext cx="745763" cy="61102"/>
            <a:chOff x="4580561" y="2589004"/>
            <a:chExt cx="1064464" cy="25200"/>
          </a:xfrm>
        </p:grpSpPr>
        <p:sp>
          <p:nvSpPr>
            <p:cNvPr id="109" name="Google Shape;109;p2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1"/>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12" name="Google Shape;112;p21"/>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13" name="Google Shape;113;p21"/>
          <p:cNvSpPr txBox="1">
            <a:spLocks noGrp="1"/>
          </p:cNvSpPr>
          <p:nvPr>
            <p:ph type="body" idx="2"/>
          </p:nvPr>
        </p:nvSpPr>
        <p:spPr>
          <a:xfrm>
            <a:off x="5174225" y="1803500"/>
            <a:ext cx="3374700" cy="4034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4" name="Google Shape;114;p2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117" name="Google Shape;117;p2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18"/>
        <p:cNvGrpSpPr/>
        <p:nvPr/>
      </p:nvGrpSpPr>
      <p:grpSpPr>
        <a:xfrm>
          <a:off x="0" y="0"/>
          <a:ext cx="0" cy="0"/>
          <a:chOff x="0" y="0"/>
          <a:chExt cx="0" cy="0"/>
        </a:xfrm>
      </p:grpSpPr>
      <p:grpSp>
        <p:nvGrpSpPr>
          <p:cNvPr id="119" name="Google Shape;119;p23"/>
          <p:cNvGrpSpPr/>
          <p:nvPr/>
        </p:nvGrpSpPr>
        <p:grpSpPr>
          <a:xfrm>
            <a:off x="830392" y="5558926"/>
            <a:ext cx="745763" cy="61102"/>
            <a:chOff x="4580561" y="2589004"/>
            <a:chExt cx="1064464" cy="25200"/>
          </a:xfrm>
        </p:grpSpPr>
        <p:sp>
          <p:nvSpPr>
            <p:cNvPr id="120" name="Google Shape;120;p2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23"/>
          <p:cNvSpPr txBox="1">
            <a:spLocks noGrp="1"/>
          </p:cNvSpPr>
          <p:nvPr>
            <p:ph type="title" hasCustomPrompt="1"/>
          </p:nvPr>
        </p:nvSpPr>
        <p:spPr>
          <a:xfrm>
            <a:off x="729450" y="978600"/>
            <a:ext cx="7688700" cy="1659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3" name="Google Shape;123;p23"/>
          <p:cNvSpPr txBox="1">
            <a:spLocks noGrp="1"/>
          </p:cNvSpPr>
          <p:nvPr>
            <p:ph type="body" idx="1"/>
          </p:nvPr>
        </p:nvSpPr>
        <p:spPr>
          <a:xfrm>
            <a:off x="729450" y="3030517"/>
            <a:ext cx="7688700" cy="21072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124" name="Google Shape;124;p2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pn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ctrTitle"/>
          </p:nvPr>
        </p:nvSpPr>
        <p:spPr>
          <a:xfrm>
            <a:off x="848189" y="1729081"/>
            <a:ext cx="7688100" cy="159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4800" b="0" dirty="0"/>
              <a:t>Semaine</a:t>
            </a:r>
            <a:endParaRPr sz="4800" b="0" dirty="0"/>
          </a:p>
          <a:p>
            <a:pPr marL="0" lvl="0" indent="0" algn="l" rtl="0">
              <a:spcBef>
                <a:spcPts val="0"/>
              </a:spcBef>
              <a:spcAft>
                <a:spcPts val="0"/>
              </a:spcAft>
              <a:buNone/>
            </a:pPr>
            <a:r>
              <a:rPr lang="fr" sz="4800" dirty="0"/>
              <a:t>Challenge Data</a:t>
            </a:r>
            <a:endParaRPr sz="4800" dirty="0"/>
          </a:p>
          <a:p>
            <a:pPr marL="0" lvl="0" indent="0" algn="l" rtl="0">
              <a:spcBef>
                <a:spcPts val="0"/>
              </a:spcBef>
              <a:spcAft>
                <a:spcPts val="0"/>
              </a:spcAft>
              <a:buNone/>
            </a:pPr>
            <a:r>
              <a:rPr lang="fr" sz="2400" b="0" i="1" dirty="0"/>
              <a:t>Du 25 février au 1er mars 2019</a:t>
            </a:r>
            <a:r>
              <a:rPr lang="fr" sz="4800" b="0" i="1" dirty="0"/>
              <a:t> </a:t>
            </a:r>
            <a:endParaRPr sz="3600" i="1" dirty="0">
              <a:highlight>
                <a:srgbClr val="FFFF00"/>
              </a:highlight>
            </a:endParaRPr>
          </a:p>
          <a:p>
            <a:pPr marL="0" lvl="0" indent="0" algn="ctr" rtl="0">
              <a:spcBef>
                <a:spcPts val="0"/>
              </a:spcBef>
              <a:spcAft>
                <a:spcPts val="0"/>
              </a:spcAft>
              <a:buNone/>
            </a:pPr>
            <a:endParaRPr sz="3600" i="1" dirty="0">
              <a:highlight>
                <a:srgbClr val="FFFF00"/>
              </a:highlight>
            </a:endParaRPr>
          </a:p>
          <a:p>
            <a:pPr marL="0" lvl="0" indent="0" algn="ctr" rtl="0">
              <a:spcBef>
                <a:spcPts val="0"/>
              </a:spcBef>
              <a:spcAft>
                <a:spcPts val="0"/>
              </a:spcAft>
              <a:buNone/>
            </a:pPr>
            <a:r>
              <a:rPr lang="fr-FR" sz="3600" i="1" dirty="0" smtClean="0">
                <a:highlight>
                  <a:srgbClr val="FFFF00"/>
                </a:highlight>
              </a:rPr>
              <a:t>Métropole de Nantes x </a:t>
            </a:r>
            <a:r>
              <a:rPr lang="fr-FR" sz="3600" i="1" dirty="0" err="1" smtClean="0">
                <a:highlight>
                  <a:srgbClr val="FFFF00"/>
                </a:highlight>
              </a:rPr>
              <a:t>Weka</a:t>
            </a:r>
            <a:r>
              <a:rPr lang="fr-FR" sz="3600" i="1" dirty="0">
                <a:highlight>
                  <a:srgbClr val="FFFF00"/>
                </a:highlight>
              </a:rPr>
              <a:t/>
            </a:r>
            <a:br>
              <a:rPr lang="fr-FR" sz="3600" i="1" dirty="0">
                <a:highlight>
                  <a:srgbClr val="FFFF00"/>
                </a:highlight>
              </a:rPr>
            </a:br>
            <a:r>
              <a:rPr lang="fr-FR" sz="3600" i="1" dirty="0" smtClean="0">
                <a:highlight>
                  <a:srgbClr val="FFFF00"/>
                </a:highlight>
              </a:rPr>
              <a:t/>
            </a:r>
            <a:br>
              <a:rPr lang="fr-FR" sz="3600" i="1" dirty="0" smtClean="0">
                <a:highlight>
                  <a:srgbClr val="FFFF00"/>
                </a:highlight>
              </a:rPr>
            </a:br>
            <a:r>
              <a:rPr lang="fr-FR" sz="2000" b="0" i="1" dirty="0" smtClean="0">
                <a:highlight>
                  <a:srgbClr val="FFFF00"/>
                </a:highlight>
              </a:rPr>
              <a:t>Léandre Andrieux, Matthieu Bellini, Nicolas Bidard, Rodolphe </a:t>
            </a:r>
            <a:r>
              <a:rPr lang="fr-FR" sz="2000" b="0" i="1" dirty="0" err="1" smtClean="0">
                <a:highlight>
                  <a:srgbClr val="FFFF00"/>
                </a:highlight>
              </a:rPr>
              <a:t>Carissimo</a:t>
            </a:r>
            <a:r>
              <a:rPr lang="fr-FR" sz="2000" b="0" i="1" dirty="0" smtClean="0">
                <a:highlight>
                  <a:srgbClr val="FFFF00"/>
                </a:highlight>
              </a:rPr>
              <a:t>, Camille Galpin, </a:t>
            </a:r>
            <a:r>
              <a:rPr lang="fr-FR" sz="2000" b="0" i="1" dirty="0" err="1" smtClean="0">
                <a:highlight>
                  <a:srgbClr val="FFFF00"/>
                </a:highlight>
              </a:rPr>
              <a:t>Nani</a:t>
            </a:r>
            <a:r>
              <a:rPr lang="fr-FR" sz="2000" b="0" i="1" dirty="0" smtClean="0">
                <a:highlight>
                  <a:srgbClr val="FFFF00"/>
                </a:highlight>
              </a:rPr>
              <a:t>-Maya Gurung, Ya-Aurélie </a:t>
            </a:r>
            <a:r>
              <a:rPr lang="fr-FR" sz="2000" b="0" i="1" dirty="0" err="1" smtClean="0">
                <a:highlight>
                  <a:srgbClr val="FFFF00"/>
                </a:highlight>
              </a:rPr>
              <a:t>Lafourcade</a:t>
            </a:r>
            <a:endParaRPr sz="2000" b="0" i="1" dirty="0">
              <a:highlight>
                <a:srgbClr val="FFFF00"/>
              </a:highlight>
            </a:endParaRPr>
          </a:p>
        </p:txBody>
      </p:sp>
      <p:pic>
        <p:nvPicPr>
          <p:cNvPr id="132" name="Google Shape;132;p25"/>
          <p:cNvPicPr preferRelativeResize="0"/>
          <p:nvPr/>
        </p:nvPicPr>
        <p:blipFill>
          <a:blip r:embed="rId3">
            <a:alphaModFix/>
          </a:blip>
          <a:stretch>
            <a:fillRect/>
          </a:stretch>
        </p:blipFill>
        <p:spPr>
          <a:xfrm>
            <a:off x="6950881" y="790436"/>
            <a:ext cx="953941" cy="932972"/>
          </a:xfrm>
          <a:prstGeom prst="rect">
            <a:avLst/>
          </a:prstGeom>
          <a:noFill/>
          <a:ln>
            <a:noFill/>
          </a:ln>
        </p:spPr>
      </p:pic>
      <p:sp>
        <p:nvSpPr>
          <p:cNvPr id="133" name="Google Shape;133;p2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1</a:t>
            </a:fld>
            <a:endParaRPr/>
          </a:p>
        </p:txBody>
      </p:sp>
      <p:pic>
        <p:nvPicPr>
          <p:cNvPr id="2" name="Image 1"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921" y="1891863"/>
            <a:ext cx="2560135" cy="796062"/>
          </a:xfrm>
          <a:prstGeom prst="rect">
            <a:avLst/>
          </a:prstGeom>
        </p:spPr>
      </p:pic>
      <p:pic>
        <p:nvPicPr>
          <p:cNvPr id="3" name="Image 2" descr="weka-firmengruppe-squarelogo-142143227023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163" y="3081296"/>
            <a:ext cx="844966" cy="844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Cartographie des parties </a:t>
            </a:r>
            <a:r>
              <a:rPr lang="fr" dirty="0" smtClean="0"/>
              <a:t>prenantes</a:t>
            </a:r>
            <a:endParaRPr dirty="0"/>
          </a:p>
        </p:txBody>
      </p:sp>
      <p:pic>
        <p:nvPicPr>
          <p:cNvPr id="183" name="Google Shape;183;p30"/>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184" name="Google Shape;184;p30"/>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185" name="Google Shape;185;p30"/>
          <p:cNvSpPr txBox="1"/>
          <p:nvPr/>
        </p:nvSpPr>
        <p:spPr>
          <a:xfrm>
            <a:off x="727650" y="1721673"/>
            <a:ext cx="7688700" cy="713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FR" sz="1600" dirty="0" smtClean="0">
                <a:solidFill>
                  <a:srgbClr val="1A1A1A"/>
                </a:solidFill>
              </a:rPr>
              <a:t>Nous avons distingué trois catégories d’usagers qui seront amenées à utiliser la plateforme </a:t>
            </a:r>
            <a:r>
              <a:rPr lang="fr-FR" sz="1600" dirty="0" err="1" smtClean="0">
                <a:solidFill>
                  <a:srgbClr val="1A1A1A"/>
                </a:solidFill>
              </a:rPr>
              <a:t>Weka</a:t>
            </a:r>
            <a:r>
              <a:rPr lang="fr-FR" sz="1600" dirty="0" smtClean="0">
                <a:solidFill>
                  <a:srgbClr val="1A1A1A"/>
                </a:solidFill>
              </a:rPr>
              <a:t> au cours du processus de recrutement.</a:t>
            </a:r>
            <a:endParaRPr sz="1600" dirty="0">
              <a:solidFill>
                <a:srgbClr val="1A1A1A"/>
              </a:solidFill>
            </a:endParaRPr>
          </a:p>
        </p:txBody>
      </p:sp>
      <p:sp>
        <p:nvSpPr>
          <p:cNvPr id="186" name="Google Shape;186;p3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fr"/>
              <a:t>10</a:t>
            </a:fld>
            <a:endParaRPr/>
          </a:p>
        </p:txBody>
      </p:sp>
      <p:sp>
        <p:nvSpPr>
          <p:cNvPr id="2" name="Ellipse 1"/>
          <p:cNvSpPr/>
          <p:nvPr/>
        </p:nvSpPr>
        <p:spPr>
          <a:xfrm>
            <a:off x="1658717" y="2967373"/>
            <a:ext cx="3550690" cy="3394986"/>
          </a:xfrm>
          <a:prstGeom prst="ellipse">
            <a:avLst/>
          </a:prstGeom>
          <a:ln>
            <a:solidFill>
              <a:srgbClr val="1A1A1A"/>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3" name="Ellipse 2"/>
          <p:cNvSpPr/>
          <p:nvPr/>
        </p:nvSpPr>
        <p:spPr>
          <a:xfrm>
            <a:off x="2034520" y="3278364"/>
            <a:ext cx="2799084" cy="2734129"/>
          </a:xfrm>
          <a:prstGeom prst="ellipse">
            <a:avLst/>
          </a:prstGeom>
          <a:ln>
            <a:solidFill>
              <a:srgbClr val="1A1A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llipse 3"/>
          <p:cNvSpPr/>
          <p:nvPr/>
        </p:nvSpPr>
        <p:spPr>
          <a:xfrm>
            <a:off x="2513993" y="3654145"/>
            <a:ext cx="1866056" cy="1943694"/>
          </a:xfrm>
          <a:prstGeom prst="ellipse">
            <a:avLst/>
          </a:prstGeom>
          <a:ln>
            <a:solidFill>
              <a:srgbClr val="1A1A1A"/>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5" name="Rectangle 4"/>
          <p:cNvSpPr/>
          <p:nvPr/>
        </p:nvSpPr>
        <p:spPr>
          <a:xfrm>
            <a:off x="5442664" y="2941457"/>
            <a:ext cx="3278557" cy="1088468"/>
          </a:xfrm>
          <a:prstGeom prst="rect">
            <a:avLst/>
          </a:prstGeom>
          <a:ln>
            <a:solidFill>
              <a:srgbClr val="1A1A1A"/>
            </a:solidFill>
          </a:ln>
        </p:spPr>
        <p:style>
          <a:lnRef idx="1">
            <a:schemeClr val="accent4"/>
          </a:lnRef>
          <a:fillRef idx="3">
            <a:schemeClr val="accent4"/>
          </a:fillRef>
          <a:effectRef idx="2">
            <a:schemeClr val="accent4"/>
          </a:effectRef>
          <a:fontRef idx="minor">
            <a:schemeClr val="lt1"/>
          </a:fontRef>
        </p:style>
        <p:txBody>
          <a:bodyPr rtlCol="0" anchor="ctr"/>
          <a:lstStyle/>
          <a:p>
            <a:r>
              <a:rPr lang="fr-FR" u="sng" dirty="0" smtClean="0">
                <a:solidFill>
                  <a:srgbClr val="1A1A1A"/>
                </a:solidFill>
              </a:rPr>
              <a:t>Parties prenantes internes :</a:t>
            </a:r>
          </a:p>
          <a:p>
            <a:pPr marL="285750" indent="-285750">
              <a:buFontTx/>
              <a:buChar char="-"/>
            </a:pPr>
            <a:r>
              <a:rPr lang="fr-FR" dirty="0" err="1" smtClean="0">
                <a:solidFill>
                  <a:srgbClr val="1A1A1A"/>
                </a:solidFill>
              </a:rPr>
              <a:t>Weka</a:t>
            </a:r>
            <a:endParaRPr lang="fr-FR" dirty="0" smtClean="0">
              <a:solidFill>
                <a:srgbClr val="1A1A1A"/>
              </a:solidFill>
            </a:endParaRPr>
          </a:p>
          <a:p>
            <a:pPr marL="285750" indent="-285750">
              <a:buFontTx/>
              <a:buChar char="-"/>
            </a:pPr>
            <a:r>
              <a:rPr lang="fr-FR" dirty="0" smtClean="0">
                <a:solidFill>
                  <a:srgbClr val="1A1A1A"/>
                </a:solidFill>
              </a:rPr>
              <a:t>DRH de la métropole de Nantes </a:t>
            </a:r>
          </a:p>
          <a:p>
            <a:pPr algn="ctr"/>
            <a:endParaRPr lang="fr-FR" dirty="0">
              <a:solidFill>
                <a:srgbClr val="1A1A1A"/>
              </a:solidFill>
            </a:endParaRPr>
          </a:p>
        </p:txBody>
      </p:sp>
      <p:sp>
        <p:nvSpPr>
          <p:cNvPr id="6" name="Rectangle 5"/>
          <p:cNvSpPr/>
          <p:nvPr/>
        </p:nvSpPr>
        <p:spPr>
          <a:xfrm>
            <a:off x="5442665" y="4276126"/>
            <a:ext cx="3291516" cy="1010721"/>
          </a:xfrm>
          <a:prstGeom prst="rect">
            <a:avLst/>
          </a:prstGeom>
          <a:ln>
            <a:solidFill>
              <a:srgbClr val="1A1A1A"/>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u="sng" dirty="0" smtClean="0">
                <a:solidFill>
                  <a:srgbClr val="1A1A1A"/>
                </a:solidFill>
              </a:rPr>
              <a:t>Parties prenantes directes : </a:t>
            </a:r>
          </a:p>
          <a:p>
            <a:pPr marL="285750" indent="-285750">
              <a:buFontTx/>
              <a:buChar char="-"/>
            </a:pPr>
            <a:r>
              <a:rPr lang="fr-FR" dirty="0" smtClean="0">
                <a:solidFill>
                  <a:srgbClr val="1A1A1A"/>
                </a:solidFill>
              </a:rPr>
              <a:t>Candidats</a:t>
            </a:r>
          </a:p>
          <a:p>
            <a:pPr marL="285750" indent="-285750">
              <a:buFontTx/>
              <a:buChar char="-"/>
            </a:pPr>
            <a:r>
              <a:rPr lang="fr-FR" dirty="0" smtClean="0">
                <a:solidFill>
                  <a:srgbClr val="1A1A1A"/>
                </a:solidFill>
              </a:rPr>
              <a:t>Directions de la métropole de Nantes</a:t>
            </a:r>
            <a:endParaRPr lang="fr-FR" dirty="0">
              <a:solidFill>
                <a:srgbClr val="1A1A1A"/>
              </a:solidFill>
            </a:endParaRPr>
          </a:p>
        </p:txBody>
      </p:sp>
      <p:sp>
        <p:nvSpPr>
          <p:cNvPr id="7" name="Rectangle 6"/>
          <p:cNvSpPr/>
          <p:nvPr/>
        </p:nvSpPr>
        <p:spPr>
          <a:xfrm>
            <a:off x="5442665" y="5494175"/>
            <a:ext cx="3304474" cy="1075510"/>
          </a:xfrm>
          <a:prstGeom prst="rect">
            <a:avLst/>
          </a:prstGeom>
          <a:ln>
            <a:solidFill>
              <a:srgbClr val="1A1A1A"/>
            </a:solidFill>
          </a:ln>
        </p:spPr>
        <p:style>
          <a:lnRef idx="1">
            <a:schemeClr val="accent6"/>
          </a:lnRef>
          <a:fillRef idx="3">
            <a:schemeClr val="accent6"/>
          </a:fillRef>
          <a:effectRef idx="2">
            <a:schemeClr val="accent6"/>
          </a:effectRef>
          <a:fontRef idx="minor">
            <a:schemeClr val="lt1"/>
          </a:fontRef>
        </p:style>
        <p:txBody>
          <a:bodyPr rtlCol="0" anchor="ctr"/>
          <a:lstStyle/>
          <a:p>
            <a:r>
              <a:rPr lang="fr-FR" u="sng" dirty="0" smtClean="0">
                <a:solidFill>
                  <a:srgbClr val="1A1A1A"/>
                </a:solidFill>
              </a:rPr>
              <a:t>Parties prenantes indirectes : </a:t>
            </a:r>
            <a:endParaRPr lang="fr-FR" u="sng" dirty="0">
              <a:solidFill>
                <a:srgbClr val="1A1A1A"/>
              </a:solidFill>
            </a:endParaRPr>
          </a:p>
          <a:p>
            <a:pPr marL="285750" indent="-285750">
              <a:buFontTx/>
              <a:buChar char="-"/>
            </a:pPr>
            <a:r>
              <a:rPr lang="fr-FR" dirty="0" err="1" smtClean="0">
                <a:solidFill>
                  <a:srgbClr val="1A1A1A"/>
                </a:solidFill>
              </a:rPr>
              <a:t>LinkedIn</a:t>
            </a:r>
            <a:endParaRPr lang="fr-FR" dirty="0" smtClean="0">
              <a:solidFill>
                <a:srgbClr val="1A1A1A"/>
              </a:solidFill>
            </a:endParaRPr>
          </a:p>
          <a:p>
            <a:pPr marL="285750" indent="-285750">
              <a:buFontTx/>
              <a:buChar char="-"/>
            </a:pPr>
            <a:r>
              <a:rPr lang="fr-FR" dirty="0" err="1" smtClean="0">
                <a:solidFill>
                  <a:srgbClr val="1A1A1A"/>
                </a:solidFill>
              </a:rPr>
              <a:t>Indeed</a:t>
            </a:r>
            <a:endParaRPr lang="fr-FR" dirty="0" smtClean="0">
              <a:solidFill>
                <a:srgbClr val="1A1A1A"/>
              </a:solidFill>
            </a:endParaRPr>
          </a:p>
          <a:p>
            <a:pPr marL="285750" indent="-285750">
              <a:buFontTx/>
              <a:buChar char="-"/>
            </a:pPr>
            <a:r>
              <a:rPr lang="fr-FR" dirty="0" smtClean="0">
                <a:solidFill>
                  <a:srgbClr val="1A1A1A"/>
                </a:solidFill>
              </a:rPr>
              <a:t>Pôle Emploi</a:t>
            </a:r>
          </a:p>
          <a:p>
            <a:pPr marL="285750" indent="-285750">
              <a:buFontTx/>
              <a:buChar char="-"/>
            </a:pPr>
            <a:r>
              <a:rPr lang="fr-FR" dirty="0" smtClean="0">
                <a:solidFill>
                  <a:srgbClr val="1A1A1A"/>
                </a:solidFill>
              </a:rPr>
              <a:t>Place de l’Emploi Public</a:t>
            </a:r>
            <a:endParaRPr lang="fr-FR" dirty="0">
              <a:solidFill>
                <a:srgbClr val="1A1A1A"/>
              </a:solidFill>
            </a:endParaRPr>
          </a:p>
        </p:txBody>
      </p:sp>
      <p:cxnSp>
        <p:nvCxnSpPr>
          <p:cNvPr id="9" name="Connecteur droit avec flèche 8"/>
          <p:cNvCxnSpPr>
            <a:stCxn id="5" idx="1"/>
            <a:endCxn id="4" idx="0"/>
          </p:cNvCxnSpPr>
          <p:nvPr/>
        </p:nvCxnSpPr>
        <p:spPr>
          <a:xfrm flipH="1">
            <a:off x="3447021" y="3485691"/>
            <a:ext cx="1995643" cy="168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6" idx="1"/>
            <a:endCxn id="3" idx="7"/>
          </p:cNvCxnSpPr>
          <p:nvPr/>
        </p:nvCxnSpPr>
        <p:spPr>
          <a:xfrm flipH="1" flipV="1">
            <a:off x="4423688" y="3678768"/>
            <a:ext cx="1018977" cy="11027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a:stCxn id="7" idx="1"/>
            <a:endCxn id="2" idx="5"/>
          </p:cNvCxnSpPr>
          <p:nvPr/>
        </p:nvCxnSpPr>
        <p:spPr>
          <a:xfrm flipH="1" flipV="1">
            <a:off x="4689420" y="5865175"/>
            <a:ext cx="753245" cy="16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90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7" y="593423"/>
            <a:ext cx="8520871" cy="763597"/>
          </a:xfrm>
          <a:prstGeom prst="rect">
            <a:avLst/>
          </a:prstGeom>
        </p:spPr>
        <p:txBody>
          <a:bodyPr spcFirstLastPara="1" wrap="square" lIns="101924" tIns="101924" rIns="101924" bIns="101924" anchor="t" anchorCtr="0">
            <a:noAutofit/>
          </a:bodyPr>
          <a:lstStyle/>
          <a:p>
            <a:pPr algn="ctr"/>
            <a:r>
              <a:rPr lang="fr"/>
              <a:t>Légende du parcours usager</a:t>
            </a:r>
            <a:endParaRPr/>
          </a:p>
        </p:txBody>
      </p:sp>
      <p:sp>
        <p:nvSpPr>
          <p:cNvPr id="71" name="Google Shape;71;p15"/>
          <p:cNvSpPr txBox="1"/>
          <p:nvPr/>
        </p:nvSpPr>
        <p:spPr>
          <a:xfrm>
            <a:off x="2292146" y="1522621"/>
            <a:ext cx="4559908" cy="2359377"/>
          </a:xfrm>
          <a:prstGeom prst="rect">
            <a:avLst/>
          </a:prstGeom>
          <a:noFill/>
          <a:ln w="28575" cap="flat" cmpd="sng">
            <a:solidFill>
              <a:srgbClr val="000000"/>
            </a:solidFill>
            <a:prstDash val="solid"/>
            <a:round/>
            <a:headEnd type="none" w="sm" len="sm"/>
            <a:tailEnd type="none" w="sm" len="sm"/>
          </a:ln>
        </p:spPr>
        <p:txBody>
          <a:bodyPr spcFirstLastPara="1" wrap="square" lIns="81277" tIns="81277" rIns="81277" bIns="81277" anchor="t" anchorCtr="0">
            <a:noAutofit/>
          </a:bodyPr>
          <a:lstStyle/>
          <a:p>
            <a:endParaRPr/>
          </a:p>
          <a:p>
            <a:r>
              <a:rPr lang="fr"/>
              <a:t>Candidat : </a:t>
            </a:r>
            <a:endParaRPr/>
          </a:p>
          <a:p>
            <a:endParaRPr/>
          </a:p>
          <a:p>
            <a:endParaRPr/>
          </a:p>
          <a:p>
            <a:r>
              <a:rPr lang="fr"/>
              <a:t>Directeur des Ressources Humaines : </a:t>
            </a:r>
            <a:endParaRPr/>
          </a:p>
          <a:p>
            <a:endParaRPr/>
          </a:p>
          <a:p>
            <a:r>
              <a:rPr lang="fr"/>
              <a:t/>
            </a:r>
            <a:br>
              <a:rPr lang="fr"/>
            </a:br>
            <a:r>
              <a:rPr lang="fr"/>
              <a:t>Directeur du contrôle de gestion : </a:t>
            </a:r>
            <a:endParaRPr/>
          </a:p>
        </p:txBody>
      </p:sp>
      <p:pic>
        <p:nvPicPr>
          <p:cNvPr id="72" name="Google Shape;72;p15"/>
          <p:cNvPicPr preferRelativeResize="0"/>
          <p:nvPr/>
        </p:nvPicPr>
        <p:blipFill>
          <a:blip r:embed="rId3">
            <a:alphaModFix/>
          </a:blip>
          <a:stretch>
            <a:fillRect/>
          </a:stretch>
        </p:blipFill>
        <p:spPr>
          <a:xfrm>
            <a:off x="5117829" y="2924318"/>
            <a:ext cx="480579" cy="479082"/>
          </a:xfrm>
          <a:prstGeom prst="rect">
            <a:avLst/>
          </a:prstGeom>
          <a:noFill/>
          <a:ln>
            <a:noFill/>
          </a:ln>
        </p:spPr>
      </p:pic>
      <p:pic>
        <p:nvPicPr>
          <p:cNvPr id="73" name="Google Shape;73;p15"/>
          <p:cNvPicPr preferRelativeResize="0"/>
          <p:nvPr/>
        </p:nvPicPr>
        <p:blipFill>
          <a:blip r:embed="rId4">
            <a:alphaModFix/>
          </a:blip>
          <a:stretch>
            <a:fillRect/>
          </a:stretch>
        </p:blipFill>
        <p:spPr>
          <a:xfrm>
            <a:off x="5407662" y="2200687"/>
            <a:ext cx="480579" cy="632461"/>
          </a:xfrm>
          <a:prstGeom prst="rect">
            <a:avLst/>
          </a:prstGeom>
          <a:noFill/>
          <a:ln>
            <a:noFill/>
          </a:ln>
        </p:spPr>
      </p:pic>
      <p:pic>
        <p:nvPicPr>
          <p:cNvPr id="74" name="Google Shape;74;p15"/>
          <p:cNvPicPr preferRelativeResize="0"/>
          <p:nvPr/>
        </p:nvPicPr>
        <p:blipFill>
          <a:blip r:embed="rId5">
            <a:alphaModFix/>
          </a:blip>
          <a:stretch>
            <a:fillRect/>
          </a:stretch>
        </p:blipFill>
        <p:spPr>
          <a:xfrm>
            <a:off x="3177102" y="1660247"/>
            <a:ext cx="334271" cy="540429"/>
          </a:xfrm>
          <a:prstGeom prst="rect">
            <a:avLst/>
          </a:prstGeom>
          <a:noFill/>
          <a:ln>
            <a:noFill/>
          </a:ln>
        </p:spPr>
      </p:pic>
      <p:sp>
        <p:nvSpPr>
          <p:cNvPr id="75" name="Google Shape;75;p15"/>
          <p:cNvSpPr txBox="1"/>
          <p:nvPr/>
        </p:nvSpPr>
        <p:spPr>
          <a:xfrm>
            <a:off x="2292189" y="4148057"/>
            <a:ext cx="4559908" cy="2153617"/>
          </a:xfrm>
          <a:prstGeom prst="rect">
            <a:avLst/>
          </a:prstGeom>
          <a:noFill/>
          <a:ln w="28575" cap="flat" cmpd="sng">
            <a:solidFill>
              <a:srgbClr val="000000"/>
            </a:solidFill>
            <a:prstDash val="solid"/>
            <a:round/>
            <a:headEnd type="none" w="sm" len="sm"/>
            <a:tailEnd type="none" w="sm" len="sm"/>
          </a:ln>
        </p:spPr>
        <p:txBody>
          <a:bodyPr spcFirstLastPara="1" wrap="square" lIns="81277" tIns="81277" rIns="81277" bIns="81277" anchor="t" anchorCtr="0">
            <a:noAutofit/>
          </a:bodyPr>
          <a:lstStyle/>
          <a:p>
            <a:endParaRPr/>
          </a:p>
          <a:p>
            <a:r>
              <a:rPr lang="fr"/>
              <a:t>Actions cognitives (peut-être remplacées/assistées par les données :</a:t>
            </a:r>
            <a:endParaRPr/>
          </a:p>
          <a:p>
            <a:endParaRPr/>
          </a:p>
          <a:p>
            <a:endParaRPr/>
          </a:p>
          <a:p>
            <a:endParaRPr/>
          </a:p>
          <a:p>
            <a:r>
              <a:rPr lang="fr"/>
              <a:t>Actions comportementales (productrices de données) :</a:t>
            </a:r>
            <a:endParaRPr/>
          </a:p>
        </p:txBody>
      </p:sp>
      <p:sp>
        <p:nvSpPr>
          <p:cNvPr id="76" name="Google Shape;76;p15"/>
          <p:cNvSpPr/>
          <p:nvPr/>
        </p:nvSpPr>
        <p:spPr>
          <a:xfrm>
            <a:off x="4640792" y="4755818"/>
            <a:ext cx="950997" cy="540405"/>
          </a:xfrm>
          <a:prstGeom prst="ellipse">
            <a:avLst/>
          </a:prstGeom>
          <a:solidFill>
            <a:srgbClr val="3D85C6"/>
          </a:solidFill>
          <a:ln w="9525" cap="flat" cmpd="sng">
            <a:solidFill>
              <a:schemeClr val="dk2"/>
            </a:solidFill>
            <a:prstDash val="solid"/>
            <a:round/>
            <a:headEnd type="none" w="sm" len="sm"/>
            <a:tailEnd type="none" w="sm" len="sm"/>
          </a:ln>
        </p:spPr>
        <p:txBody>
          <a:bodyPr spcFirstLastPara="1" wrap="square" lIns="81277" tIns="81277" rIns="81277" bIns="81277" anchor="ctr" anchorCtr="0">
            <a:noAutofit/>
          </a:bodyPr>
          <a:lstStyle/>
          <a:p>
            <a:endParaRPr/>
          </a:p>
        </p:txBody>
      </p:sp>
      <p:sp>
        <p:nvSpPr>
          <p:cNvPr id="77" name="Google Shape;77;p15"/>
          <p:cNvSpPr/>
          <p:nvPr/>
        </p:nvSpPr>
        <p:spPr>
          <a:xfrm>
            <a:off x="5198017" y="5742824"/>
            <a:ext cx="840749" cy="476997"/>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81277" tIns="81277" rIns="81277" bIns="81277" anchor="ctr" anchorCtr="0">
            <a:noAutofit/>
          </a:bodyPr>
          <a:lstStyle/>
          <a:p>
            <a:endParaRPr/>
          </a:p>
        </p:txBody>
      </p:sp>
    </p:spTree>
    <p:extLst>
      <p:ext uri="{BB962C8B-B14F-4D97-AF65-F5344CB8AC3E}">
        <p14:creationId xmlns:p14="http://schemas.microsoft.com/office/powerpoint/2010/main" val="356973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572102" y="907057"/>
            <a:ext cx="4032492" cy="5725190"/>
          </a:xfrm>
          <a:prstGeom prst="rect">
            <a:avLst/>
          </a:prstGeom>
          <a:noFill/>
          <a:ln>
            <a:noFill/>
          </a:ln>
        </p:spPr>
      </p:pic>
      <p:sp>
        <p:nvSpPr>
          <p:cNvPr id="55" name="Google Shape;55;p13"/>
          <p:cNvSpPr txBox="1">
            <a:spLocks noGrp="1"/>
          </p:cNvSpPr>
          <p:nvPr>
            <p:ph type="title"/>
          </p:nvPr>
        </p:nvSpPr>
        <p:spPr>
          <a:xfrm>
            <a:off x="311707" y="663129"/>
            <a:ext cx="4133136" cy="1007651"/>
          </a:xfrm>
          <a:prstGeom prst="rect">
            <a:avLst/>
          </a:prstGeom>
        </p:spPr>
        <p:txBody>
          <a:bodyPr spcFirstLastPara="1" wrap="square" lIns="101924" tIns="101924" rIns="101924" bIns="101924" anchor="b" anchorCtr="0">
            <a:noAutofit/>
          </a:bodyPr>
          <a:lstStyle/>
          <a:p>
            <a:r>
              <a:rPr lang="fr" dirty="0"/>
              <a:t>Valentin, Directeur du contrôle de gestion</a:t>
            </a:r>
            <a:endParaRPr dirty="0"/>
          </a:p>
        </p:txBody>
      </p:sp>
      <p:sp>
        <p:nvSpPr>
          <p:cNvPr id="56" name="Google Shape;56;p13"/>
          <p:cNvSpPr txBox="1">
            <a:spLocks noGrp="1"/>
          </p:cNvSpPr>
          <p:nvPr>
            <p:ph type="body" idx="1"/>
          </p:nvPr>
        </p:nvSpPr>
        <p:spPr>
          <a:xfrm>
            <a:off x="762821" y="1825542"/>
            <a:ext cx="2808032" cy="4239506"/>
          </a:xfrm>
          <a:prstGeom prst="rect">
            <a:avLst/>
          </a:prstGeom>
        </p:spPr>
        <p:txBody>
          <a:bodyPr spcFirstLastPara="1" wrap="square" lIns="101924" tIns="101924" rIns="101924" bIns="101924" anchor="t" anchorCtr="0">
            <a:noAutofit/>
          </a:bodyPr>
          <a:lstStyle/>
          <a:p>
            <a:pPr marL="0" indent="0">
              <a:spcAft>
                <a:spcPts val="1778"/>
              </a:spcAft>
              <a:buNone/>
            </a:pPr>
            <a:r>
              <a:rPr lang="fr" dirty="0"/>
              <a:t>Symbole sur le parcours usager : </a:t>
            </a:r>
            <a:endParaRPr dirty="0"/>
          </a:p>
        </p:txBody>
      </p:sp>
      <p:pic>
        <p:nvPicPr>
          <p:cNvPr id="57" name="Google Shape;57;p13"/>
          <p:cNvPicPr preferRelativeResize="0"/>
          <p:nvPr/>
        </p:nvPicPr>
        <p:blipFill>
          <a:blip r:embed="rId4">
            <a:alphaModFix/>
          </a:blip>
          <a:stretch>
            <a:fillRect/>
          </a:stretch>
        </p:blipFill>
        <p:spPr>
          <a:xfrm>
            <a:off x="1596006" y="2557564"/>
            <a:ext cx="1141649" cy="1138132"/>
          </a:xfrm>
          <a:prstGeom prst="rect">
            <a:avLst/>
          </a:prstGeom>
          <a:noFill/>
          <a:ln>
            <a:noFill/>
          </a:ln>
        </p:spPr>
      </p:pic>
    </p:spTree>
    <p:extLst>
      <p:ext uri="{BB962C8B-B14F-4D97-AF65-F5344CB8AC3E}">
        <p14:creationId xmlns:p14="http://schemas.microsoft.com/office/powerpoint/2010/main" val="10444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4872480" y="777541"/>
            <a:ext cx="3679299" cy="5416364"/>
          </a:xfrm>
          <a:prstGeom prst="rect">
            <a:avLst/>
          </a:prstGeom>
          <a:noFill/>
          <a:ln>
            <a:noFill/>
          </a:ln>
        </p:spPr>
      </p:pic>
      <p:sp>
        <p:nvSpPr>
          <p:cNvPr id="63" name="Google Shape;63;p14"/>
          <p:cNvSpPr txBox="1">
            <a:spLocks noGrp="1"/>
          </p:cNvSpPr>
          <p:nvPr>
            <p:ph type="title"/>
          </p:nvPr>
        </p:nvSpPr>
        <p:spPr>
          <a:xfrm>
            <a:off x="311707" y="624255"/>
            <a:ext cx="4379351" cy="1007651"/>
          </a:xfrm>
          <a:prstGeom prst="rect">
            <a:avLst/>
          </a:prstGeom>
        </p:spPr>
        <p:txBody>
          <a:bodyPr spcFirstLastPara="1" wrap="square" lIns="101924" tIns="101924" rIns="101924" bIns="101924" anchor="b" anchorCtr="0">
            <a:noAutofit/>
          </a:bodyPr>
          <a:lstStyle/>
          <a:p>
            <a:r>
              <a:rPr lang="fr" dirty="0"/>
              <a:t>Pierre, Directeur des Ressources Humaines</a:t>
            </a:r>
            <a:endParaRPr dirty="0"/>
          </a:p>
        </p:txBody>
      </p:sp>
      <p:sp>
        <p:nvSpPr>
          <p:cNvPr id="64" name="Google Shape;64;p14"/>
          <p:cNvSpPr txBox="1">
            <a:spLocks noGrp="1"/>
          </p:cNvSpPr>
          <p:nvPr>
            <p:ph type="body" idx="1"/>
          </p:nvPr>
        </p:nvSpPr>
        <p:spPr>
          <a:xfrm>
            <a:off x="983157" y="1839260"/>
            <a:ext cx="2808032" cy="4239506"/>
          </a:xfrm>
          <a:prstGeom prst="rect">
            <a:avLst/>
          </a:prstGeom>
        </p:spPr>
        <p:txBody>
          <a:bodyPr spcFirstLastPara="1" wrap="square" lIns="101924" tIns="101924" rIns="101924" bIns="101924" anchor="t" anchorCtr="0">
            <a:noAutofit/>
          </a:bodyPr>
          <a:lstStyle/>
          <a:p>
            <a:pPr marL="0" indent="0">
              <a:buNone/>
            </a:pPr>
            <a:r>
              <a:rPr lang="fr" dirty="0"/>
              <a:t>Symbole sur le parcours usager : </a:t>
            </a:r>
            <a:endParaRPr dirty="0"/>
          </a:p>
          <a:p>
            <a:pPr marL="0" indent="0">
              <a:spcBef>
                <a:spcPts val="1778"/>
              </a:spcBef>
              <a:spcAft>
                <a:spcPts val="1778"/>
              </a:spcAft>
              <a:buNone/>
            </a:pPr>
            <a:endParaRPr dirty="0"/>
          </a:p>
        </p:txBody>
      </p:sp>
      <p:pic>
        <p:nvPicPr>
          <p:cNvPr id="65" name="Google Shape;65;p14"/>
          <p:cNvPicPr preferRelativeResize="0"/>
          <p:nvPr/>
        </p:nvPicPr>
        <p:blipFill>
          <a:blip r:embed="rId4">
            <a:alphaModFix/>
          </a:blip>
          <a:stretch>
            <a:fillRect/>
          </a:stretch>
        </p:blipFill>
        <p:spPr>
          <a:xfrm>
            <a:off x="1887649" y="2393552"/>
            <a:ext cx="1154540" cy="1519382"/>
          </a:xfrm>
          <a:prstGeom prst="rect">
            <a:avLst/>
          </a:prstGeom>
          <a:noFill/>
          <a:ln>
            <a:noFill/>
          </a:ln>
        </p:spPr>
      </p:pic>
    </p:spTree>
    <p:extLst>
      <p:ext uri="{BB962C8B-B14F-4D97-AF65-F5344CB8AC3E}">
        <p14:creationId xmlns:p14="http://schemas.microsoft.com/office/powerpoint/2010/main" val="259624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8166" y="630857"/>
            <a:ext cx="3300900" cy="1842000"/>
          </a:xfrm>
        </p:spPr>
        <p:txBody>
          <a:bodyPr/>
          <a:lstStyle/>
          <a:p>
            <a:r>
              <a:rPr lang="fr-FR" dirty="0" smtClean="0"/>
              <a:t>Clémentine, Candidate</a:t>
            </a:r>
            <a:endParaRPr lang="fr-FR" dirty="0"/>
          </a:p>
        </p:txBody>
      </p:sp>
      <p:sp>
        <p:nvSpPr>
          <p:cNvPr id="3" name="Espace réservé du texte 2"/>
          <p:cNvSpPr>
            <a:spLocks noGrp="1"/>
          </p:cNvSpPr>
          <p:nvPr>
            <p:ph type="body" idx="1"/>
          </p:nvPr>
        </p:nvSpPr>
        <p:spPr>
          <a:xfrm>
            <a:off x="734184" y="2128095"/>
            <a:ext cx="3300900" cy="2130000"/>
          </a:xfrm>
        </p:spPr>
        <p:txBody>
          <a:bodyPr/>
          <a:lstStyle/>
          <a:p>
            <a:pPr marL="146050" indent="0">
              <a:buNone/>
            </a:pPr>
            <a:r>
              <a:rPr lang="fr-FR" dirty="0" smtClean="0"/>
              <a:t>Symbole sur le parcours usager :  </a:t>
            </a:r>
            <a:endParaRPr lang="fr-FR" dirty="0"/>
          </a:p>
        </p:txBody>
      </p:sp>
      <p:pic>
        <p:nvPicPr>
          <p:cNvPr id="4" name="Image 3" descr="Capture d’écran 2019-02-28 à 16.3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619" y="958888"/>
            <a:ext cx="3632965" cy="5134591"/>
          </a:xfrm>
          <a:prstGeom prst="rect">
            <a:avLst/>
          </a:prstGeom>
        </p:spPr>
      </p:pic>
      <p:pic>
        <p:nvPicPr>
          <p:cNvPr id="5" name="Image 4" descr="Capture d’écran 2019-02-28 à 12.31.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943" y="2565676"/>
            <a:ext cx="939027" cy="1349416"/>
          </a:xfrm>
          <a:prstGeom prst="rect">
            <a:avLst/>
          </a:prstGeom>
        </p:spPr>
      </p:pic>
    </p:spTree>
    <p:extLst>
      <p:ext uri="{BB962C8B-B14F-4D97-AF65-F5344CB8AC3E}">
        <p14:creationId xmlns:p14="http://schemas.microsoft.com/office/powerpoint/2010/main" val="197694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9-02-28 à 18.21.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047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324666" y="735961"/>
            <a:ext cx="8520871" cy="763597"/>
          </a:xfrm>
          <a:prstGeom prst="rect">
            <a:avLst/>
          </a:prstGeom>
          <a:noFill/>
          <a:ln w="9525" cap="flat" cmpd="sng">
            <a:solidFill>
              <a:srgbClr val="000000"/>
            </a:solidFill>
            <a:prstDash val="solid"/>
            <a:round/>
            <a:headEnd type="none" w="sm" len="sm"/>
            <a:tailEnd type="none" w="sm" len="sm"/>
          </a:ln>
        </p:spPr>
        <p:txBody>
          <a:bodyPr spcFirstLastPara="1" wrap="square" lIns="101924" tIns="101924" rIns="101924" bIns="101924" anchor="t" anchorCtr="0">
            <a:noAutofit/>
          </a:bodyPr>
          <a:lstStyle/>
          <a:p>
            <a:r>
              <a:rPr lang="fr"/>
              <a:t>Focus n°1 : Création d’une fiche de poste</a:t>
            </a:r>
            <a:endParaRPr/>
          </a:p>
        </p:txBody>
      </p:sp>
      <p:pic>
        <p:nvPicPr>
          <p:cNvPr id="139" name="Google Shape;139;p17"/>
          <p:cNvPicPr preferRelativeResize="0"/>
          <p:nvPr/>
        </p:nvPicPr>
        <p:blipFill>
          <a:blip r:embed="rId3">
            <a:alphaModFix/>
          </a:blip>
          <a:stretch>
            <a:fillRect/>
          </a:stretch>
        </p:blipFill>
        <p:spPr>
          <a:xfrm>
            <a:off x="80066" y="1904611"/>
            <a:ext cx="4492025" cy="3819913"/>
          </a:xfrm>
          <a:prstGeom prst="rect">
            <a:avLst/>
          </a:prstGeom>
          <a:noFill/>
          <a:ln>
            <a:noFill/>
          </a:ln>
        </p:spPr>
      </p:pic>
      <p:pic>
        <p:nvPicPr>
          <p:cNvPr id="140" name="Google Shape;140;p17"/>
          <p:cNvPicPr preferRelativeResize="0"/>
          <p:nvPr/>
        </p:nvPicPr>
        <p:blipFill>
          <a:blip r:embed="rId4">
            <a:alphaModFix/>
          </a:blip>
          <a:stretch>
            <a:fillRect/>
          </a:stretch>
        </p:blipFill>
        <p:spPr>
          <a:xfrm>
            <a:off x="4641804" y="1904610"/>
            <a:ext cx="4437879" cy="3819914"/>
          </a:xfrm>
          <a:prstGeom prst="rect">
            <a:avLst/>
          </a:prstGeom>
          <a:noFill/>
          <a:ln>
            <a:noFill/>
          </a:ln>
        </p:spPr>
      </p:pic>
      <p:sp>
        <p:nvSpPr>
          <p:cNvPr id="141" name="Google Shape;141;p17"/>
          <p:cNvSpPr txBox="1"/>
          <p:nvPr/>
        </p:nvSpPr>
        <p:spPr>
          <a:xfrm>
            <a:off x="5728630" y="4937255"/>
            <a:ext cx="3048067" cy="462102"/>
          </a:xfrm>
          <a:prstGeom prst="rect">
            <a:avLst/>
          </a:prstGeom>
          <a:noFill/>
          <a:ln>
            <a:noFill/>
          </a:ln>
        </p:spPr>
        <p:txBody>
          <a:bodyPr spcFirstLastPara="1" wrap="square" lIns="81277" tIns="81277" rIns="81277" bIns="81277" anchor="t" anchorCtr="0">
            <a:noAutofit/>
          </a:bodyPr>
          <a:lstStyle/>
          <a:p>
            <a:pPr algn="r"/>
            <a:r>
              <a:rPr lang="fr" i="1"/>
              <a:t>→ Création de tags</a:t>
            </a:r>
            <a:endParaRPr i="1"/>
          </a:p>
        </p:txBody>
      </p:sp>
    </p:spTree>
    <p:extLst>
      <p:ext uri="{BB962C8B-B14F-4D97-AF65-F5344CB8AC3E}">
        <p14:creationId xmlns:p14="http://schemas.microsoft.com/office/powerpoint/2010/main" val="195822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311707" y="645255"/>
            <a:ext cx="8520871" cy="763597"/>
          </a:xfrm>
          <a:prstGeom prst="rect">
            <a:avLst/>
          </a:prstGeom>
          <a:ln w="9525" cap="flat" cmpd="sng">
            <a:solidFill>
              <a:srgbClr val="000000"/>
            </a:solidFill>
            <a:prstDash val="solid"/>
            <a:round/>
            <a:headEnd type="none" w="sm" len="sm"/>
            <a:tailEnd type="none" w="sm" len="sm"/>
          </a:ln>
        </p:spPr>
        <p:txBody>
          <a:bodyPr spcFirstLastPara="1" wrap="square" lIns="101924" tIns="101924" rIns="101924" bIns="101924" anchor="t" anchorCtr="0">
            <a:noAutofit/>
          </a:bodyPr>
          <a:lstStyle/>
          <a:p>
            <a:r>
              <a:rPr lang="fr"/>
              <a:t>Focus n°2 : Candidature sur Weka </a:t>
            </a:r>
            <a:endParaRPr/>
          </a:p>
        </p:txBody>
      </p:sp>
      <p:pic>
        <p:nvPicPr>
          <p:cNvPr id="147" name="Google Shape;147;p18"/>
          <p:cNvPicPr preferRelativeResize="0"/>
          <p:nvPr/>
        </p:nvPicPr>
        <p:blipFill>
          <a:blip r:embed="rId3">
            <a:alphaModFix/>
          </a:blip>
          <a:stretch>
            <a:fillRect/>
          </a:stretch>
        </p:blipFill>
        <p:spPr>
          <a:xfrm>
            <a:off x="4637613" y="1843949"/>
            <a:ext cx="4194966" cy="3559499"/>
          </a:xfrm>
          <a:prstGeom prst="rect">
            <a:avLst/>
          </a:prstGeom>
          <a:noFill/>
          <a:ln>
            <a:noFill/>
          </a:ln>
        </p:spPr>
      </p:pic>
      <p:pic>
        <p:nvPicPr>
          <p:cNvPr id="148" name="Google Shape;148;p18"/>
          <p:cNvPicPr preferRelativeResize="0"/>
          <p:nvPr/>
        </p:nvPicPr>
        <p:blipFill>
          <a:blip r:embed="rId4">
            <a:alphaModFix/>
          </a:blip>
          <a:stretch>
            <a:fillRect/>
          </a:stretch>
        </p:blipFill>
        <p:spPr>
          <a:xfrm>
            <a:off x="311708" y="1792117"/>
            <a:ext cx="3934420" cy="3559499"/>
          </a:xfrm>
          <a:prstGeom prst="rect">
            <a:avLst/>
          </a:prstGeom>
          <a:noFill/>
          <a:ln>
            <a:noFill/>
          </a:ln>
        </p:spPr>
      </p:pic>
    </p:spTree>
    <p:extLst>
      <p:ext uri="{BB962C8B-B14F-4D97-AF65-F5344CB8AC3E}">
        <p14:creationId xmlns:p14="http://schemas.microsoft.com/office/powerpoint/2010/main" val="369562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311707" y="645255"/>
            <a:ext cx="8520871" cy="763597"/>
          </a:xfrm>
          <a:prstGeom prst="rect">
            <a:avLst/>
          </a:prstGeom>
          <a:ln w="9525" cap="flat" cmpd="sng">
            <a:solidFill>
              <a:srgbClr val="000000"/>
            </a:solidFill>
            <a:prstDash val="solid"/>
            <a:round/>
            <a:headEnd type="none" w="sm" len="sm"/>
            <a:tailEnd type="none" w="sm" len="sm"/>
          </a:ln>
        </p:spPr>
        <p:txBody>
          <a:bodyPr spcFirstLastPara="1" wrap="square" lIns="101924" tIns="101924" rIns="101924" bIns="101924" anchor="t" anchorCtr="0">
            <a:noAutofit/>
          </a:bodyPr>
          <a:lstStyle/>
          <a:p>
            <a:r>
              <a:rPr lang="fr"/>
              <a:t>Focus n°3 : Tri des CVs </a:t>
            </a:r>
            <a:endParaRPr/>
          </a:p>
        </p:txBody>
      </p:sp>
      <p:pic>
        <p:nvPicPr>
          <p:cNvPr id="154" name="Google Shape;154;p19"/>
          <p:cNvPicPr preferRelativeResize="0"/>
          <p:nvPr/>
        </p:nvPicPr>
        <p:blipFill>
          <a:blip r:embed="rId3">
            <a:alphaModFix/>
          </a:blip>
          <a:stretch>
            <a:fillRect/>
          </a:stretch>
        </p:blipFill>
        <p:spPr>
          <a:xfrm>
            <a:off x="4975885" y="2233278"/>
            <a:ext cx="4168316" cy="3562284"/>
          </a:xfrm>
          <a:prstGeom prst="rect">
            <a:avLst/>
          </a:prstGeom>
          <a:noFill/>
          <a:ln>
            <a:noFill/>
          </a:ln>
        </p:spPr>
      </p:pic>
      <p:pic>
        <p:nvPicPr>
          <p:cNvPr id="155" name="Google Shape;155;p19"/>
          <p:cNvPicPr preferRelativeResize="0"/>
          <p:nvPr/>
        </p:nvPicPr>
        <p:blipFill>
          <a:blip r:embed="rId4">
            <a:alphaModFix/>
          </a:blip>
          <a:stretch>
            <a:fillRect/>
          </a:stretch>
        </p:blipFill>
        <p:spPr>
          <a:xfrm>
            <a:off x="311708" y="2257950"/>
            <a:ext cx="4535143" cy="3537613"/>
          </a:xfrm>
          <a:prstGeom prst="rect">
            <a:avLst/>
          </a:prstGeom>
          <a:noFill/>
          <a:ln>
            <a:noFill/>
          </a:ln>
        </p:spPr>
      </p:pic>
      <p:sp>
        <p:nvSpPr>
          <p:cNvPr id="156" name="Google Shape;156;p19"/>
          <p:cNvSpPr txBox="1"/>
          <p:nvPr/>
        </p:nvSpPr>
        <p:spPr>
          <a:xfrm>
            <a:off x="1136273" y="1738979"/>
            <a:ext cx="2886011" cy="446384"/>
          </a:xfrm>
          <a:prstGeom prst="rect">
            <a:avLst/>
          </a:prstGeom>
          <a:noFill/>
          <a:ln>
            <a:noFill/>
          </a:ln>
        </p:spPr>
        <p:txBody>
          <a:bodyPr spcFirstLastPara="1" wrap="square" lIns="81277" tIns="81277" rIns="81277" bIns="81277" anchor="t" anchorCtr="0">
            <a:noAutofit/>
          </a:bodyPr>
          <a:lstStyle/>
          <a:p>
            <a:pPr algn="ctr"/>
            <a:r>
              <a:rPr lang="fr"/>
              <a:t>Tagging </a:t>
            </a:r>
            <a:endParaRPr/>
          </a:p>
        </p:txBody>
      </p:sp>
      <p:sp>
        <p:nvSpPr>
          <p:cNvPr id="157" name="Google Shape;157;p19"/>
          <p:cNvSpPr txBox="1"/>
          <p:nvPr/>
        </p:nvSpPr>
        <p:spPr>
          <a:xfrm>
            <a:off x="5131632" y="1641814"/>
            <a:ext cx="3856821" cy="446384"/>
          </a:xfrm>
          <a:prstGeom prst="rect">
            <a:avLst/>
          </a:prstGeom>
          <a:noFill/>
          <a:ln>
            <a:noFill/>
          </a:ln>
        </p:spPr>
        <p:txBody>
          <a:bodyPr spcFirstLastPara="1" wrap="square" lIns="81277" tIns="81277" rIns="81277" bIns="81277" anchor="t" anchorCtr="0">
            <a:noAutofit/>
          </a:bodyPr>
          <a:lstStyle/>
          <a:p>
            <a:pPr algn="ctr"/>
            <a:r>
              <a:rPr lang="fr"/>
              <a:t>Dashboard exprimant la probabilité de correspondance aux critères</a:t>
            </a:r>
            <a:endParaRPr/>
          </a:p>
        </p:txBody>
      </p:sp>
    </p:spTree>
    <p:extLst>
      <p:ext uri="{BB962C8B-B14F-4D97-AF65-F5344CB8AC3E}">
        <p14:creationId xmlns:p14="http://schemas.microsoft.com/office/powerpoint/2010/main" val="253059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311707" y="606371"/>
            <a:ext cx="8520871" cy="1218554"/>
          </a:xfrm>
          <a:prstGeom prst="rect">
            <a:avLst/>
          </a:prstGeom>
          <a:ln w="9525" cap="flat" cmpd="sng">
            <a:solidFill>
              <a:srgbClr val="000000"/>
            </a:solidFill>
            <a:prstDash val="solid"/>
            <a:round/>
            <a:headEnd type="none" w="sm" len="sm"/>
            <a:tailEnd type="none" w="sm" len="sm"/>
          </a:ln>
        </p:spPr>
        <p:txBody>
          <a:bodyPr spcFirstLastPara="1" wrap="square" lIns="101924" tIns="101924" rIns="101924" bIns="101924" anchor="t" anchorCtr="0">
            <a:noAutofit/>
          </a:bodyPr>
          <a:lstStyle/>
          <a:p>
            <a:r>
              <a:rPr lang="fr"/>
              <a:t>Focus n°4 : Notification d’embauche par le DRH sur la plateforme Weka </a:t>
            </a:r>
            <a:endParaRPr/>
          </a:p>
        </p:txBody>
      </p:sp>
      <p:pic>
        <p:nvPicPr>
          <p:cNvPr id="163" name="Google Shape;163;p20"/>
          <p:cNvPicPr preferRelativeResize="0"/>
          <p:nvPr/>
        </p:nvPicPr>
        <p:blipFill>
          <a:blip r:embed="rId3">
            <a:alphaModFix/>
          </a:blip>
          <a:stretch>
            <a:fillRect/>
          </a:stretch>
        </p:blipFill>
        <p:spPr>
          <a:xfrm>
            <a:off x="311708" y="2047458"/>
            <a:ext cx="4362990" cy="3747326"/>
          </a:xfrm>
          <a:prstGeom prst="rect">
            <a:avLst/>
          </a:prstGeom>
          <a:noFill/>
          <a:ln>
            <a:noFill/>
          </a:ln>
        </p:spPr>
      </p:pic>
      <p:pic>
        <p:nvPicPr>
          <p:cNvPr id="164" name="Google Shape;164;p20"/>
          <p:cNvPicPr preferRelativeResize="0"/>
          <p:nvPr/>
        </p:nvPicPr>
        <p:blipFill>
          <a:blip r:embed="rId4">
            <a:alphaModFix/>
          </a:blip>
          <a:stretch>
            <a:fillRect/>
          </a:stretch>
        </p:blipFill>
        <p:spPr>
          <a:xfrm>
            <a:off x="4760827" y="2047450"/>
            <a:ext cx="4362990" cy="3724711"/>
          </a:xfrm>
          <a:prstGeom prst="rect">
            <a:avLst/>
          </a:prstGeom>
          <a:noFill/>
          <a:ln>
            <a:noFill/>
          </a:ln>
        </p:spPr>
      </p:pic>
    </p:spTree>
    <p:extLst>
      <p:ext uri="{BB962C8B-B14F-4D97-AF65-F5344CB8AC3E}">
        <p14:creationId xmlns:p14="http://schemas.microsoft.com/office/powerpoint/2010/main" val="204927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p:nvPr/>
        </p:nvSpPr>
        <p:spPr>
          <a:xfrm>
            <a:off x="766526" y="1851251"/>
            <a:ext cx="7688700" cy="2360086"/>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FR" sz="1600" dirty="0" smtClean="0">
                <a:solidFill>
                  <a:schemeClr val="bg2"/>
                </a:solidFill>
              </a:rPr>
              <a:t>Face au manque de modernisation du processus de recrutement, la métropole de Nantes rencontre des difficultés dans la gestion du nombre important des candidatures.</a:t>
            </a:r>
          </a:p>
          <a:p>
            <a:pPr marL="0" lvl="0" indent="0" algn="just" rtl="0">
              <a:lnSpc>
                <a:spcPct val="115000"/>
              </a:lnSpc>
              <a:spcBef>
                <a:spcPts val="0"/>
              </a:spcBef>
              <a:spcAft>
                <a:spcPts val="0"/>
              </a:spcAft>
              <a:buNone/>
            </a:pPr>
            <a:r>
              <a:rPr lang="fr-FR" sz="1600" dirty="0" smtClean="0">
                <a:solidFill>
                  <a:schemeClr val="bg2"/>
                </a:solidFill>
              </a:rPr>
              <a:t>En effet, le service des Ressources Humaines consacre une part considérable de son temps à l’analyse des </a:t>
            </a:r>
            <a:r>
              <a:rPr lang="fr-FR" sz="1600" dirty="0" err="1" smtClean="0">
                <a:solidFill>
                  <a:schemeClr val="bg2"/>
                </a:solidFill>
              </a:rPr>
              <a:t>CVs</a:t>
            </a:r>
            <a:r>
              <a:rPr lang="fr-FR" sz="1600" dirty="0" smtClean="0">
                <a:solidFill>
                  <a:schemeClr val="bg2"/>
                </a:solidFill>
              </a:rPr>
              <a:t>, ce qui alourdit le processus de recrutement. </a:t>
            </a:r>
          </a:p>
          <a:p>
            <a:pPr marL="0" lvl="0" indent="0" algn="just" rtl="0">
              <a:lnSpc>
                <a:spcPct val="115000"/>
              </a:lnSpc>
              <a:spcBef>
                <a:spcPts val="0"/>
              </a:spcBef>
              <a:spcAft>
                <a:spcPts val="0"/>
              </a:spcAft>
              <a:buNone/>
            </a:pPr>
            <a:endParaRPr lang="fr-FR" sz="1600" b="1" i="1" dirty="0">
              <a:solidFill>
                <a:schemeClr val="bg2"/>
              </a:solidFill>
            </a:endParaRPr>
          </a:p>
          <a:p>
            <a:pPr marL="0" lvl="0" indent="0" algn="just" rtl="0">
              <a:lnSpc>
                <a:spcPct val="115000"/>
              </a:lnSpc>
              <a:spcBef>
                <a:spcPts val="0"/>
              </a:spcBef>
              <a:spcAft>
                <a:spcPts val="0"/>
              </a:spcAft>
              <a:buNone/>
            </a:pPr>
            <a:r>
              <a:rPr lang="fr-FR" sz="1600" b="1" i="1" dirty="0" smtClean="0">
                <a:solidFill>
                  <a:schemeClr val="bg2"/>
                </a:solidFill>
              </a:rPr>
              <a:t>Dans quelle mesure l’ouverture des données peut-elle permettre de moderniser le processus de recrutement de la Métropole de Nantes ?</a:t>
            </a:r>
            <a:endParaRPr sz="1600" b="1" i="1" dirty="0">
              <a:solidFill>
                <a:schemeClr val="bg2"/>
              </a:solidFill>
            </a:endParaRPr>
          </a:p>
        </p:txBody>
      </p:sp>
      <p:sp>
        <p:nvSpPr>
          <p:cNvPr id="139" name="Google Shape;139;p26"/>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Problème</a:t>
            </a:r>
            <a:endParaRPr/>
          </a:p>
        </p:txBody>
      </p:sp>
      <p:pic>
        <p:nvPicPr>
          <p:cNvPr id="140" name="Google Shape;140;p26"/>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141" name="Google Shape;141;p26"/>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142" name="Google Shape;142;p26"/>
          <p:cNvSpPr txBox="1"/>
          <p:nvPr/>
        </p:nvSpPr>
        <p:spPr>
          <a:xfrm>
            <a:off x="2606665" y="4743736"/>
            <a:ext cx="3924532" cy="1579748"/>
          </a:xfrm>
          <a:prstGeom prst="rect">
            <a:avLst/>
          </a:prstGeom>
          <a:noFill/>
          <a:ln>
            <a:solidFill>
              <a:schemeClr val="bg2"/>
            </a:solid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 sz="1600" i="1" dirty="0" smtClean="0">
                <a:solidFill>
                  <a:schemeClr val="accent1">
                    <a:lumMod val="60000"/>
                    <a:lumOff val="40000"/>
                  </a:schemeClr>
                </a:solidFill>
              </a:rPr>
              <a:t>Exemple</a:t>
            </a:r>
            <a:r>
              <a:rPr lang="fr-FR" sz="1600" i="1" dirty="0" smtClean="0">
                <a:solidFill>
                  <a:schemeClr val="accent1">
                    <a:lumMod val="60000"/>
                    <a:lumOff val="40000"/>
                  </a:schemeClr>
                </a:solidFill>
              </a:rPr>
              <a:t> : Actuellement, pour une offre publiée, environ 100 personnes postulent. Parmi ceux-ci, le service RH en sélectionne 5 puis en reçoit 2 en entretien. </a:t>
            </a:r>
            <a:endParaRPr sz="1600" i="1" dirty="0">
              <a:solidFill>
                <a:schemeClr val="accent1">
                  <a:lumMod val="60000"/>
                  <a:lumOff val="40000"/>
                </a:schemeClr>
              </a:solidFill>
            </a:endParaRPr>
          </a:p>
        </p:txBody>
      </p:sp>
      <p:sp>
        <p:nvSpPr>
          <p:cNvPr id="145" name="Google Shape;145;p2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9"/>
          <p:cNvSpPr txBox="1">
            <a:spLocks noGrp="1"/>
          </p:cNvSpPr>
          <p:nvPr>
            <p:ph type="title"/>
          </p:nvPr>
        </p:nvSpPr>
        <p:spPr>
          <a:xfrm>
            <a:off x="729450" y="759425"/>
            <a:ext cx="8120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Faisabilité : comment construire cette solution ?</a:t>
            </a:r>
            <a:endParaRPr/>
          </a:p>
        </p:txBody>
      </p:sp>
      <p:pic>
        <p:nvPicPr>
          <p:cNvPr id="304" name="Google Shape;304;p39"/>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305" name="Google Shape;305;p39"/>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307" name="Google Shape;307;p3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20</a:t>
            </a:fld>
            <a:endParaRPr/>
          </a:p>
        </p:txBody>
      </p:sp>
      <p:sp>
        <p:nvSpPr>
          <p:cNvPr id="4" name="Rectangle 3"/>
          <p:cNvSpPr/>
          <p:nvPr/>
        </p:nvSpPr>
        <p:spPr>
          <a:xfrm>
            <a:off x="673854" y="1865710"/>
            <a:ext cx="7827070" cy="4770537"/>
          </a:xfrm>
          <a:prstGeom prst="rect">
            <a:avLst/>
          </a:prstGeom>
        </p:spPr>
        <p:txBody>
          <a:bodyPr wrap="square">
            <a:spAutoFit/>
          </a:bodyPr>
          <a:lstStyle/>
          <a:p>
            <a:pPr algn="just"/>
            <a:r>
              <a:rPr lang="fr-FR" sz="1600" dirty="0">
                <a:solidFill>
                  <a:srgbClr val="1A1A1A"/>
                </a:solidFill>
              </a:rPr>
              <a:t>Notre solution nécessitait de partir de tâches cognitives (analyse des offres d’emplois et des CV pour dégager les compétences, expériences requises) effectuées par un DRH, pour en faire ressortir une certaine logique qui pourrait être confiée à un algorithme. </a:t>
            </a:r>
            <a:endParaRPr lang="fr-FR" sz="1600" dirty="0" smtClean="0">
              <a:solidFill>
                <a:srgbClr val="1A1A1A"/>
              </a:solidFill>
            </a:endParaRPr>
          </a:p>
          <a:p>
            <a:pPr algn="just"/>
            <a:endParaRPr lang="fr-FR" sz="1600" dirty="0">
              <a:solidFill>
                <a:srgbClr val="1A1A1A"/>
              </a:solidFill>
            </a:endParaRPr>
          </a:p>
          <a:p>
            <a:pPr algn="just"/>
            <a:r>
              <a:rPr lang="fr-FR" sz="1600" dirty="0">
                <a:solidFill>
                  <a:srgbClr val="1A1A1A"/>
                </a:solidFill>
              </a:rPr>
              <a:t>Pour cela, nous avons tenté de transformer les informations contenues dans les </a:t>
            </a:r>
            <a:r>
              <a:rPr lang="fr-FR" sz="1600" dirty="0" smtClean="0">
                <a:solidFill>
                  <a:srgbClr val="1A1A1A"/>
                </a:solidFill>
              </a:rPr>
              <a:t>offres d’emploi (Etape 1) et dans les CV (</a:t>
            </a:r>
            <a:r>
              <a:rPr lang="fr-FR" sz="1600" dirty="0">
                <a:solidFill>
                  <a:srgbClr val="1A1A1A"/>
                </a:solidFill>
              </a:rPr>
              <a:t>E</a:t>
            </a:r>
            <a:r>
              <a:rPr lang="fr-FR" sz="1600" dirty="0" smtClean="0">
                <a:solidFill>
                  <a:srgbClr val="1A1A1A"/>
                </a:solidFill>
              </a:rPr>
              <a:t>tape 3) en </a:t>
            </a:r>
            <a:r>
              <a:rPr lang="fr-FR" sz="1600" dirty="0">
                <a:solidFill>
                  <a:srgbClr val="1A1A1A"/>
                </a:solidFill>
              </a:rPr>
              <a:t>données, afin de permettre à une machine de les analyser. L’une des étapes a été de </a:t>
            </a:r>
            <a:r>
              <a:rPr lang="fr-FR" sz="1600" dirty="0" smtClean="0">
                <a:solidFill>
                  <a:srgbClr val="1A1A1A"/>
                </a:solidFill>
              </a:rPr>
              <a:t>tagger </a:t>
            </a:r>
            <a:r>
              <a:rPr lang="fr-FR" sz="1600" dirty="0">
                <a:solidFill>
                  <a:srgbClr val="1A1A1A"/>
                </a:solidFill>
              </a:rPr>
              <a:t>les informations essentielles dans les documents, pour les transformer en deux jeux de données (un correspondant aux </a:t>
            </a:r>
            <a:r>
              <a:rPr lang="fr-FR" sz="1600" dirty="0" smtClean="0">
                <a:solidFill>
                  <a:srgbClr val="1A1A1A"/>
                </a:solidFill>
              </a:rPr>
              <a:t>offres (Etape 2), </a:t>
            </a:r>
            <a:r>
              <a:rPr lang="fr-FR" sz="1600" dirty="0">
                <a:solidFill>
                  <a:srgbClr val="1A1A1A"/>
                </a:solidFill>
              </a:rPr>
              <a:t>un correspondant aux </a:t>
            </a:r>
            <a:r>
              <a:rPr lang="fr-FR" sz="1600" dirty="0" smtClean="0">
                <a:solidFill>
                  <a:srgbClr val="1A1A1A"/>
                </a:solidFill>
              </a:rPr>
              <a:t>CV (Etape 4)</a:t>
            </a:r>
            <a:r>
              <a:rPr lang="fr-FR" sz="1600" dirty="0">
                <a:solidFill>
                  <a:srgbClr val="1A1A1A"/>
                </a:solidFill>
              </a:rPr>
              <a:t>. Les jeux de données en open-data seraient lus par l’algorithme qui sera mis en place, et qui ferait correspondre les tags, de manière à mettre en relation les CV les plus adaptés aux offres, simplifiant ainsi le premier tri effectué par les ressources humaines au sein de la métropole de Nantes. </a:t>
            </a:r>
            <a:endParaRPr lang="fr-FR" sz="1600" dirty="0" smtClean="0">
              <a:solidFill>
                <a:srgbClr val="1A1A1A"/>
              </a:solidFill>
            </a:endParaRPr>
          </a:p>
          <a:p>
            <a:pPr algn="just"/>
            <a:endParaRPr lang="fr-FR" sz="1600" dirty="0">
              <a:solidFill>
                <a:srgbClr val="1A1A1A"/>
              </a:solidFill>
            </a:endParaRPr>
          </a:p>
          <a:p>
            <a:pPr algn="just"/>
            <a:r>
              <a:rPr lang="fr-FR" sz="1600" dirty="0" smtClean="0">
                <a:solidFill>
                  <a:srgbClr val="1A1A1A"/>
                </a:solidFill>
              </a:rPr>
              <a:t>Il </a:t>
            </a:r>
            <a:r>
              <a:rPr lang="fr-FR" sz="1600" dirty="0">
                <a:solidFill>
                  <a:srgbClr val="1A1A1A"/>
                </a:solidFill>
              </a:rPr>
              <a:t>serait envisageable que l’algorithme puisse reconnaître des compétences et qualités de natures différentes: des prérequis obligatoires pour un poste, ainsi que des critères additionnels qui apportent une plus-value à certaines candidatures, afin d’affiner la sélection, ou le tri des candidatures.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729450" y="759425"/>
            <a:ext cx="82215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Comment construire cette solution ? </a:t>
            </a:r>
            <a:endParaRPr lang="fr" sz="2000" dirty="0">
              <a:solidFill>
                <a:srgbClr val="999999"/>
              </a:solidFill>
            </a:endParaRPr>
          </a:p>
        </p:txBody>
      </p:sp>
      <p:pic>
        <p:nvPicPr>
          <p:cNvPr id="313" name="Google Shape;313;p40"/>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314" name="Google Shape;314;p40"/>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315" name="Google Shape;315;p40"/>
          <p:cNvSpPr/>
          <p:nvPr/>
        </p:nvSpPr>
        <p:spPr>
          <a:xfrm>
            <a:off x="752899" y="1790699"/>
            <a:ext cx="8124900" cy="5685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79775" tIns="79775" rIns="79775" bIns="79775" anchor="t" anchorCtr="0">
            <a:noAutofit/>
          </a:bodyPr>
          <a:lstStyle/>
          <a:p>
            <a:pPr marL="0" lvl="0" indent="0" algn="l" rtl="0">
              <a:spcBef>
                <a:spcPts val="0"/>
              </a:spcBef>
              <a:spcAft>
                <a:spcPts val="0"/>
              </a:spcAft>
              <a:buNone/>
            </a:pPr>
            <a:r>
              <a:rPr lang="fr" sz="1000" b="1" dirty="0">
                <a:latin typeface="Proxima Nova"/>
                <a:ea typeface="Proxima Nova"/>
                <a:cs typeface="Proxima Nova"/>
                <a:sym typeface="Proxima Nova"/>
              </a:rPr>
              <a:t>Raisons de la production de ces données / apport des données à la solution</a:t>
            </a:r>
            <a:endParaRPr sz="1000" b="1" dirty="0">
              <a:latin typeface="Proxima Nova"/>
              <a:ea typeface="Proxima Nova"/>
              <a:cs typeface="Proxima Nova"/>
              <a:sym typeface="Proxima Nova"/>
            </a:endParaRPr>
          </a:p>
          <a:p>
            <a:endParaRPr lang="fr-FR" sz="1000" dirty="0" smtClean="0">
              <a:latin typeface="Proxima Nova"/>
              <a:ea typeface="Proxima Nova"/>
              <a:cs typeface="Proxima Nova"/>
              <a:sym typeface="Proxima Nova"/>
            </a:endParaRPr>
          </a:p>
          <a:p>
            <a:r>
              <a:rPr lang="fr-FR" sz="1000" dirty="0" smtClean="0">
                <a:latin typeface="Proxima Nova"/>
                <a:ea typeface="Proxima Nova"/>
                <a:cs typeface="Proxima Nova"/>
                <a:sym typeface="Proxima Nova"/>
              </a:rPr>
              <a:t>Moderniser </a:t>
            </a:r>
            <a:r>
              <a:rPr lang="fr-FR" sz="1000" dirty="0">
                <a:latin typeface="Proxima Nova"/>
                <a:ea typeface="Proxima Nova"/>
                <a:cs typeface="Proxima Nova"/>
                <a:sym typeface="Proxima Nova"/>
              </a:rPr>
              <a:t>le processus de recrutement de la métropole à destination des RH et recruteurs</a:t>
            </a:r>
          </a:p>
          <a:p>
            <a:pPr marL="0" lvl="0" indent="0" algn="l" rtl="0">
              <a:spcBef>
                <a:spcPts val="0"/>
              </a:spcBef>
              <a:spcAft>
                <a:spcPts val="0"/>
              </a:spcAft>
              <a:buNone/>
            </a:pPr>
            <a:endParaRPr sz="1000" dirty="0">
              <a:latin typeface="Proxima Nova"/>
              <a:ea typeface="Proxima Nova"/>
              <a:cs typeface="Proxima Nova"/>
              <a:sym typeface="Proxima Nova"/>
            </a:endParaRPr>
          </a:p>
          <a:p>
            <a:pPr marL="0" lvl="0" indent="2933700" algn="l" rtl="0">
              <a:lnSpc>
                <a:spcPct val="115000"/>
              </a:lnSpc>
              <a:spcBef>
                <a:spcPts val="0"/>
              </a:spcBef>
              <a:spcAft>
                <a:spcPts val="0"/>
              </a:spcAft>
              <a:buClr>
                <a:schemeClr val="dk1"/>
              </a:buClr>
              <a:buSzPts val="1000"/>
              <a:buFont typeface="Arial"/>
              <a:buNone/>
            </a:pPr>
            <a:endParaRPr sz="1000" dirty="0">
              <a:latin typeface="Proxima Nova"/>
              <a:ea typeface="Proxima Nova"/>
              <a:cs typeface="Proxima Nova"/>
              <a:sym typeface="Proxima Nova"/>
            </a:endParaRPr>
          </a:p>
          <a:p>
            <a:pPr marL="0" lvl="0" indent="0" algn="l" rtl="0">
              <a:spcBef>
                <a:spcPts val="0"/>
              </a:spcBef>
              <a:spcAft>
                <a:spcPts val="0"/>
              </a:spcAft>
              <a:buNone/>
            </a:pPr>
            <a:endParaRPr sz="1000" dirty="0">
              <a:latin typeface="Proxima Nova"/>
              <a:ea typeface="Proxima Nova"/>
              <a:cs typeface="Proxima Nova"/>
              <a:sym typeface="Proxima Nova"/>
            </a:endParaRPr>
          </a:p>
        </p:txBody>
      </p:sp>
      <p:sp>
        <p:nvSpPr>
          <p:cNvPr id="316" name="Google Shape;316;p40"/>
          <p:cNvSpPr/>
          <p:nvPr/>
        </p:nvSpPr>
        <p:spPr>
          <a:xfrm>
            <a:off x="752899" y="2490492"/>
            <a:ext cx="8124900" cy="8016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79775" tIns="79775" rIns="79775" bIns="79775" anchor="t" anchorCtr="0">
            <a:noAutofit/>
          </a:bodyPr>
          <a:lstStyle/>
          <a:p>
            <a:pPr marL="0" lvl="0" indent="0" algn="l" rtl="0">
              <a:spcBef>
                <a:spcPts val="0"/>
              </a:spcBef>
              <a:spcAft>
                <a:spcPts val="0"/>
              </a:spcAft>
              <a:buNone/>
            </a:pPr>
            <a:r>
              <a:rPr lang="fr" sz="1000" b="1" dirty="0">
                <a:latin typeface="Proxima Nova"/>
                <a:ea typeface="Proxima Nova"/>
                <a:cs typeface="Proxima Nova"/>
                <a:sym typeface="Proxima Nova"/>
              </a:rPr>
              <a:t>Qui ces données concernent-elles </a:t>
            </a:r>
            <a:r>
              <a:rPr lang="fr" sz="1000" b="1" dirty="0" smtClean="0">
                <a:latin typeface="Proxima Nova"/>
                <a:ea typeface="Proxima Nova"/>
                <a:cs typeface="Proxima Nova"/>
                <a:sym typeface="Proxima Nova"/>
              </a:rPr>
              <a:t>?</a:t>
            </a:r>
            <a:endParaRPr lang="fr-FR" sz="1000" b="1" dirty="0" smtClean="0">
              <a:latin typeface="Proxima Nova"/>
              <a:ea typeface="Proxima Nova"/>
              <a:cs typeface="Proxima Nova"/>
              <a:sym typeface="Proxima Nova"/>
            </a:endParaRPr>
          </a:p>
          <a:p>
            <a:pPr lvl="0"/>
            <a:endParaRPr lang="fr-FR" sz="1000" b="1" dirty="0">
              <a:latin typeface="Proxima Nova"/>
              <a:ea typeface="Proxima Nova"/>
              <a:cs typeface="Proxima Nova"/>
              <a:sym typeface="Proxima Nova"/>
            </a:endParaRPr>
          </a:p>
          <a:p>
            <a:pPr lvl="0"/>
            <a:r>
              <a:rPr lang="fr-FR" sz="1000" dirty="0">
                <a:latin typeface="Proxima Nova"/>
                <a:ea typeface="Proxima Nova"/>
                <a:cs typeface="Proxima Nova"/>
                <a:sym typeface="Proxima Nova"/>
              </a:rPr>
              <a:t>Les postulants pour des postes de catégorie A dans la métropole de Nantes </a:t>
            </a:r>
            <a:endParaRPr lang="fr-FR" sz="900" dirty="0">
              <a:latin typeface="Proxima Nova"/>
              <a:ea typeface="Proxima Nova"/>
              <a:cs typeface="Proxima Nova"/>
              <a:sym typeface="Proxima Nova"/>
            </a:endParaRPr>
          </a:p>
          <a:p>
            <a:pPr marL="0" lvl="0" indent="0" algn="l" rtl="0">
              <a:spcBef>
                <a:spcPts val="0"/>
              </a:spcBef>
              <a:spcAft>
                <a:spcPts val="0"/>
              </a:spcAft>
              <a:buNone/>
            </a:pPr>
            <a:endParaRPr sz="1000" dirty="0">
              <a:latin typeface="Proxima Nova"/>
              <a:ea typeface="Proxima Nova"/>
              <a:cs typeface="Proxima Nova"/>
              <a:sym typeface="Proxima Nova"/>
            </a:endParaRPr>
          </a:p>
        </p:txBody>
      </p:sp>
      <p:sp>
        <p:nvSpPr>
          <p:cNvPr id="317" name="Google Shape;317;p40"/>
          <p:cNvSpPr/>
          <p:nvPr/>
        </p:nvSpPr>
        <p:spPr>
          <a:xfrm>
            <a:off x="752899" y="3429835"/>
            <a:ext cx="8124900" cy="8697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79775" tIns="79775" rIns="79775" bIns="797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 sz="1000" b="1" dirty="0">
                <a:latin typeface="Proxima Nova"/>
                <a:ea typeface="Proxima Nova"/>
                <a:cs typeface="Proxima Nova"/>
                <a:sym typeface="Proxima Nova"/>
              </a:rPr>
              <a:t>Contenu des </a:t>
            </a:r>
            <a:r>
              <a:rPr lang="fr" sz="1000" b="1" dirty="0" smtClean="0">
                <a:latin typeface="Proxima Nova"/>
                <a:ea typeface="Proxima Nova"/>
                <a:cs typeface="Proxima Nova"/>
                <a:sym typeface="Proxima Nova"/>
              </a:rPr>
              <a:t>données</a:t>
            </a:r>
            <a:endParaRPr lang="fr-FR" sz="1000" b="1" dirty="0" smtClean="0">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lang="fr-FR" sz="1000" b="1" dirty="0">
              <a:latin typeface="Proxima Nova"/>
              <a:ea typeface="Proxima Nova"/>
              <a:cs typeface="Proxima Nova"/>
              <a:sym typeface="Proxima Nova"/>
            </a:endParaRPr>
          </a:p>
          <a:p>
            <a:pPr>
              <a:buSzPts val="1100"/>
            </a:pPr>
            <a:r>
              <a:rPr lang="fr-FR" sz="1000" dirty="0">
                <a:solidFill>
                  <a:schemeClr val="bg2"/>
                </a:solidFill>
                <a:latin typeface="Proxima Nova"/>
                <a:ea typeface="Proxima Nova"/>
                <a:cs typeface="Proxima Nova"/>
                <a:sym typeface="Proxima Nova"/>
              </a:rPr>
              <a:t>Parcours, expériences, compétences et motivation des candidats / compétences recherchées par les employeurs</a:t>
            </a:r>
          </a:p>
          <a:p>
            <a:pPr marL="0" marR="0" lvl="0" indent="0" algn="l" rtl="0">
              <a:lnSpc>
                <a:spcPct val="100000"/>
              </a:lnSpc>
              <a:spcBef>
                <a:spcPts val="0"/>
              </a:spcBef>
              <a:spcAft>
                <a:spcPts val="0"/>
              </a:spcAft>
              <a:buClr>
                <a:srgbClr val="000000"/>
              </a:buClr>
              <a:buSzPts val="1100"/>
              <a:buFont typeface="Arial"/>
              <a:buNone/>
            </a:pPr>
            <a:endParaRPr sz="1000" b="1" dirty="0">
              <a:solidFill>
                <a:schemeClr val="bg2"/>
              </a:solidFill>
              <a:latin typeface="Proxima Nova"/>
              <a:ea typeface="Proxima Nova"/>
              <a:cs typeface="Proxima Nova"/>
              <a:sym typeface="Proxima Nova"/>
            </a:endParaRPr>
          </a:p>
          <a:p>
            <a:pPr marL="0" lvl="0" indent="0" algn="l" rtl="0">
              <a:spcBef>
                <a:spcPts val="0"/>
              </a:spcBef>
              <a:spcAft>
                <a:spcPts val="0"/>
              </a:spcAft>
              <a:buClr>
                <a:schemeClr val="dk1"/>
              </a:buClr>
              <a:buSzPts val="1000"/>
              <a:buFont typeface="Arial"/>
              <a:buNone/>
            </a:pPr>
            <a:endParaRPr sz="1000" b="1" dirty="0">
              <a:solidFill>
                <a:schemeClr val="bg2"/>
              </a:solidFill>
              <a:latin typeface="Proxima Nova"/>
              <a:ea typeface="Proxima Nova"/>
              <a:cs typeface="Proxima Nova"/>
              <a:sym typeface="Proxima Nova"/>
            </a:endParaRPr>
          </a:p>
        </p:txBody>
      </p:sp>
      <p:sp>
        <p:nvSpPr>
          <p:cNvPr id="318" name="Google Shape;318;p40"/>
          <p:cNvSpPr/>
          <p:nvPr/>
        </p:nvSpPr>
        <p:spPr>
          <a:xfrm>
            <a:off x="729450" y="4402475"/>
            <a:ext cx="8124900" cy="10011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79775" tIns="79775" rIns="79775" bIns="79775" anchor="t" anchorCtr="0">
            <a:noAutofit/>
          </a:bodyPr>
          <a:lstStyle/>
          <a:p>
            <a:pPr marL="0" lvl="0" indent="0" algn="l" rtl="0">
              <a:spcBef>
                <a:spcPts val="0"/>
              </a:spcBef>
              <a:spcAft>
                <a:spcPts val="0"/>
              </a:spcAft>
              <a:buNone/>
            </a:pPr>
            <a:r>
              <a:rPr lang="fr" sz="1000" b="1" dirty="0">
                <a:latin typeface="Proxima Nova"/>
                <a:ea typeface="Proxima Nova"/>
                <a:cs typeface="Proxima Nova"/>
                <a:sym typeface="Proxima Nova"/>
              </a:rPr>
              <a:t>Type de </a:t>
            </a:r>
            <a:r>
              <a:rPr lang="fr" sz="1000" b="1" dirty="0" smtClean="0">
                <a:latin typeface="Proxima Nova"/>
                <a:ea typeface="Proxima Nova"/>
                <a:cs typeface="Proxima Nova"/>
                <a:sym typeface="Proxima Nova"/>
              </a:rPr>
              <a:t>données</a:t>
            </a:r>
            <a:endParaRPr lang="fr-FR" sz="1000" b="1" dirty="0">
              <a:latin typeface="Proxima Nova"/>
              <a:ea typeface="Proxima Nova"/>
              <a:cs typeface="Proxima Nova"/>
              <a:sym typeface="Proxima Nova"/>
            </a:endParaRPr>
          </a:p>
          <a:p>
            <a:pPr marL="171450" lvl="0" indent="-171450">
              <a:buFontTx/>
              <a:buChar char="-"/>
            </a:pPr>
            <a:r>
              <a:rPr lang="fr-FR" sz="1000" dirty="0" smtClean="0">
                <a:latin typeface="Proxima Nova"/>
                <a:ea typeface="Proxima Nova"/>
                <a:cs typeface="Proxima Nova"/>
                <a:sym typeface="Proxima Nova"/>
              </a:rPr>
              <a:t>CV (Etape 2)</a:t>
            </a:r>
            <a:endParaRPr lang="fr-FR" sz="1000" dirty="0">
              <a:latin typeface="Proxima Nova"/>
              <a:ea typeface="Proxima Nova"/>
              <a:cs typeface="Proxima Nova"/>
              <a:sym typeface="Proxima Nova"/>
            </a:endParaRPr>
          </a:p>
          <a:p>
            <a:pPr marL="171450" lvl="0" indent="-171450">
              <a:buFontTx/>
              <a:buChar char="-"/>
            </a:pPr>
            <a:r>
              <a:rPr lang="fr-FR" sz="1000" dirty="0">
                <a:latin typeface="Proxima Nova"/>
                <a:ea typeface="Proxima Nova"/>
                <a:cs typeface="Proxima Nova"/>
                <a:sym typeface="Proxima Nova"/>
              </a:rPr>
              <a:t>Lettres de motivation</a:t>
            </a:r>
          </a:p>
          <a:p>
            <a:pPr marL="171450" lvl="0" indent="-171450">
              <a:buFontTx/>
              <a:buChar char="-"/>
            </a:pPr>
            <a:r>
              <a:rPr lang="fr-FR" sz="1000" dirty="0">
                <a:latin typeface="Proxima Nova"/>
                <a:ea typeface="Proxima Nova"/>
                <a:cs typeface="Proxima Nova"/>
                <a:sym typeface="Proxima Nova"/>
              </a:rPr>
              <a:t>Tableaux d’analyses des jurys de la direction générale des ressources de la métropole de Nantes</a:t>
            </a:r>
          </a:p>
          <a:p>
            <a:pPr marL="171450" lvl="0" indent="-171450">
              <a:buFontTx/>
              <a:buChar char="-"/>
            </a:pPr>
            <a:r>
              <a:rPr lang="fr-FR" sz="1000" dirty="0">
                <a:latin typeface="Proxima Nova"/>
                <a:ea typeface="Proxima Nova"/>
                <a:cs typeface="Proxima Nova"/>
                <a:sym typeface="Proxima Nova"/>
              </a:rPr>
              <a:t>Offres de </a:t>
            </a:r>
            <a:r>
              <a:rPr lang="fr-FR" sz="1000" dirty="0" smtClean="0">
                <a:latin typeface="Proxima Nova"/>
                <a:ea typeface="Proxima Nova"/>
                <a:cs typeface="Proxima Nova"/>
                <a:sym typeface="Proxima Nova"/>
              </a:rPr>
              <a:t>postes (Etape 1)</a:t>
            </a:r>
            <a:endParaRPr lang="fr-FR" sz="1000" dirty="0">
              <a:latin typeface="Proxima Nova"/>
              <a:ea typeface="Proxima Nova"/>
              <a:cs typeface="Proxima Nova"/>
              <a:sym typeface="Proxima Nova"/>
            </a:endParaRPr>
          </a:p>
          <a:p>
            <a:pPr marL="0" lvl="0" indent="0" algn="l" rtl="0">
              <a:spcBef>
                <a:spcPts val="0"/>
              </a:spcBef>
              <a:spcAft>
                <a:spcPts val="0"/>
              </a:spcAft>
              <a:buNone/>
            </a:pPr>
            <a:endParaRPr lang="fr-FR" sz="1000" b="1" dirty="0" smtClean="0">
              <a:latin typeface="Proxima Nova"/>
              <a:ea typeface="Proxima Nova"/>
              <a:cs typeface="Proxima Nova"/>
              <a:sym typeface="Proxima Nova"/>
            </a:endParaRPr>
          </a:p>
          <a:p>
            <a:pPr marL="0" lvl="0" indent="0" algn="l" rtl="0">
              <a:spcBef>
                <a:spcPts val="0"/>
              </a:spcBef>
              <a:spcAft>
                <a:spcPts val="0"/>
              </a:spcAft>
              <a:buNone/>
            </a:pPr>
            <a:endParaRPr sz="1000" b="1" dirty="0">
              <a:latin typeface="Proxima Nova"/>
              <a:ea typeface="Proxima Nova"/>
              <a:cs typeface="Proxima Nova"/>
              <a:sym typeface="Proxima Nova"/>
            </a:endParaRPr>
          </a:p>
          <a:p>
            <a:pPr marL="0" lvl="0" indent="0" algn="l" rtl="0">
              <a:spcBef>
                <a:spcPts val="0"/>
              </a:spcBef>
              <a:spcAft>
                <a:spcPts val="0"/>
              </a:spcAft>
              <a:buNone/>
            </a:pPr>
            <a:endParaRPr sz="1000" b="1" dirty="0">
              <a:latin typeface="Proxima Nova"/>
              <a:ea typeface="Proxima Nova"/>
              <a:cs typeface="Proxima Nova"/>
              <a:sym typeface="Proxima Nova"/>
            </a:endParaRPr>
          </a:p>
        </p:txBody>
      </p:sp>
      <p:sp>
        <p:nvSpPr>
          <p:cNvPr id="319" name="Google Shape;319;p40"/>
          <p:cNvSpPr/>
          <p:nvPr/>
        </p:nvSpPr>
        <p:spPr>
          <a:xfrm>
            <a:off x="752899" y="5501889"/>
            <a:ext cx="8124900" cy="10557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79775" tIns="79775" rIns="79775" bIns="79775" anchor="t" anchorCtr="0">
            <a:noAutofit/>
          </a:bodyPr>
          <a:lstStyle/>
          <a:p>
            <a:pPr marL="0" lvl="0" indent="0" algn="l" rtl="0">
              <a:spcBef>
                <a:spcPts val="0"/>
              </a:spcBef>
              <a:spcAft>
                <a:spcPts val="0"/>
              </a:spcAft>
              <a:buNone/>
            </a:pPr>
            <a:r>
              <a:rPr lang="fr" sz="1000" b="1" dirty="0">
                <a:latin typeface="Proxima Nova"/>
                <a:ea typeface="Proxima Nova"/>
                <a:cs typeface="Proxima Nova"/>
                <a:sym typeface="Proxima Nova"/>
              </a:rPr>
              <a:t>Considérations légales et </a:t>
            </a:r>
            <a:r>
              <a:rPr lang="fr" sz="1000" b="1" dirty="0" smtClean="0">
                <a:latin typeface="Proxima Nova"/>
                <a:ea typeface="Proxima Nova"/>
                <a:cs typeface="Proxima Nova"/>
                <a:sym typeface="Proxima Nova"/>
              </a:rPr>
              <a:t>éthiques</a:t>
            </a:r>
            <a:endParaRPr lang="fr-FR" sz="1000" b="1" dirty="0">
              <a:latin typeface="Proxima Nova"/>
              <a:ea typeface="Proxima Nova"/>
              <a:cs typeface="Proxima Nova"/>
              <a:sym typeface="Proxima Nova"/>
            </a:endParaRPr>
          </a:p>
          <a:p>
            <a:pPr marL="171450" lvl="0" indent="-171450">
              <a:buFontTx/>
              <a:buChar char="-"/>
            </a:pPr>
            <a:r>
              <a:rPr lang="fr-FR" sz="1000" dirty="0">
                <a:latin typeface="Proxima Nova"/>
                <a:ea typeface="Proxima Nova"/>
                <a:cs typeface="Proxima Nova"/>
                <a:sym typeface="Proxima Nova"/>
              </a:rPr>
              <a:t>Anonymisation des données (prise en compte RGPD)</a:t>
            </a:r>
          </a:p>
          <a:p>
            <a:pPr marL="171450" lvl="0" indent="-171450">
              <a:buFontTx/>
              <a:buChar char="-"/>
            </a:pPr>
            <a:r>
              <a:rPr lang="fr-FR" sz="1000" dirty="0">
                <a:latin typeface="Proxima Nova"/>
                <a:ea typeface="Proxima Nova"/>
                <a:cs typeface="Proxima Nova"/>
                <a:sym typeface="Proxima Nova"/>
              </a:rPr>
              <a:t>Code Général des Collectivités Territoriales</a:t>
            </a:r>
          </a:p>
          <a:p>
            <a:pPr marL="171450" lvl="0" indent="-171450">
              <a:buFontTx/>
              <a:buChar char="-"/>
            </a:pPr>
            <a:r>
              <a:rPr lang="fr-FR" sz="1000" dirty="0">
                <a:latin typeface="Proxima Nova"/>
                <a:ea typeface="Proxima Nova"/>
                <a:cs typeface="Proxima Nova"/>
                <a:sym typeface="Proxima Nova"/>
              </a:rPr>
              <a:t>Loi 83-634 article 3 du 13 juillet 1983 droits et obligations des fonctionnaires qui pose le principe de recrutement de fonctionnaire pour occuper les emplois publics permanents</a:t>
            </a:r>
          </a:p>
          <a:p>
            <a:pPr marL="171450" lvl="0" indent="-171450">
              <a:buFontTx/>
              <a:buChar char="-"/>
            </a:pPr>
            <a:r>
              <a:rPr lang="fr-FR" sz="1000" dirty="0">
                <a:latin typeface="Proxima Nova"/>
                <a:ea typeface="Proxima Nova"/>
                <a:cs typeface="Proxima Nova"/>
                <a:sym typeface="Proxima Nova"/>
              </a:rPr>
              <a:t>Décret relatif aux agents contractuels</a:t>
            </a:r>
          </a:p>
          <a:p>
            <a:pPr marL="171450" lvl="0" indent="-171450">
              <a:buFontTx/>
              <a:buChar char="-"/>
            </a:pPr>
            <a:endParaRPr lang="fr-FR" sz="1000" b="1" dirty="0">
              <a:latin typeface="Proxima Nova"/>
              <a:ea typeface="Proxima Nova"/>
              <a:cs typeface="Proxima Nova"/>
              <a:sym typeface="Proxima Nova"/>
            </a:endParaRPr>
          </a:p>
          <a:p>
            <a:pPr marL="0" lvl="0" indent="0" algn="l" rtl="0">
              <a:spcBef>
                <a:spcPts val="0"/>
              </a:spcBef>
              <a:spcAft>
                <a:spcPts val="0"/>
              </a:spcAft>
              <a:buNone/>
            </a:pPr>
            <a:endParaRPr lang="fr-FR" sz="1000" b="1" dirty="0" smtClean="0">
              <a:latin typeface="Proxima Nova"/>
              <a:ea typeface="Proxima Nova"/>
              <a:cs typeface="Proxima Nova"/>
              <a:sym typeface="Proxima Nova"/>
            </a:endParaRPr>
          </a:p>
          <a:p>
            <a:pPr marL="0" lvl="0" indent="0" algn="l" rtl="0">
              <a:spcBef>
                <a:spcPts val="0"/>
              </a:spcBef>
              <a:spcAft>
                <a:spcPts val="0"/>
              </a:spcAft>
              <a:buNone/>
            </a:pPr>
            <a:endParaRPr sz="1000" b="1" dirty="0">
              <a:latin typeface="Proxima Nova"/>
              <a:ea typeface="Proxima Nova"/>
              <a:cs typeface="Proxima Nova"/>
              <a:sym typeface="Proxima Nova"/>
            </a:endParaRPr>
          </a:p>
          <a:p>
            <a:pPr marL="0" lvl="0" indent="0" algn="l" rtl="0">
              <a:spcBef>
                <a:spcPts val="0"/>
              </a:spcBef>
              <a:spcAft>
                <a:spcPts val="0"/>
              </a:spcAft>
              <a:buNone/>
            </a:pPr>
            <a:endParaRPr sz="1000" b="1" dirty="0">
              <a:latin typeface="Proxima Nova"/>
              <a:ea typeface="Proxima Nova"/>
              <a:cs typeface="Proxima Nova"/>
              <a:sym typeface="Proxima Nova"/>
            </a:endParaRPr>
          </a:p>
        </p:txBody>
      </p:sp>
      <p:sp>
        <p:nvSpPr>
          <p:cNvPr id="320" name="Google Shape;320;p4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21</a:t>
            </a:fld>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450" y="734521"/>
            <a:ext cx="7688700" cy="713700"/>
          </a:xfrm>
        </p:spPr>
        <p:txBody>
          <a:bodyPr/>
          <a:lstStyle/>
          <a:p>
            <a:r>
              <a:rPr lang="fr-FR" dirty="0" smtClean="0"/>
              <a:t>Données : Offres d’emploi (Etape 1)</a:t>
            </a:r>
            <a:endParaRPr lang="fr-FR" dirty="0"/>
          </a:p>
        </p:txBody>
      </p:sp>
      <p:pic>
        <p:nvPicPr>
          <p:cNvPr id="8" name="Image 7" descr="Capture d’écran 2019-02-28 à 15.3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796" y="2572929"/>
            <a:ext cx="5222365" cy="3862645"/>
          </a:xfrm>
          <a:prstGeom prst="rect">
            <a:avLst/>
          </a:prstGeom>
        </p:spPr>
      </p:pic>
      <p:sp>
        <p:nvSpPr>
          <p:cNvPr id="9" name="ZoneTexte 8"/>
          <p:cNvSpPr txBox="1"/>
          <p:nvPr/>
        </p:nvSpPr>
        <p:spPr>
          <a:xfrm>
            <a:off x="1179244" y="5649670"/>
            <a:ext cx="1568006" cy="738664"/>
          </a:xfrm>
          <a:prstGeom prst="rect">
            <a:avLst/>
          </a:prstGeom>
          <a:noFill/>
        </p:spPr>
        <p:txBody>
          <a:bodyPr wrap="square" rtlCol="0">
            <a:spAutoFit/>
          </a:bodyPr>
          <a:lstStyle/>
          <a:p>
            <a:r>
              <a:rPr lang="fr-FR" i="1" dirty="0" smtClean="0">
                <a:solidFill>
                  <a:schemeClr val="accent1">
                    <a:lumMod val="60000"/>
                    <a:lumOff val="40000"/>
                  </a:schemeClr>
                </a:solidFill>
              </a:rPr>
              <a:t>Tags réalisés sur le site internet </a:t>
            </a:r>
            <a:r>
              <a:rPr lang="fr-FR" i="1" dirty="0" err="1" smtClean="0">
                <a:solidFill>
                  <a:schemeClr val="accent1">
                    <a:lumMod val="60000"/>
                    <a:lumOff val="40000"/>
                  </a:schemeClr>
                </a:solidFill>
              </a:rPr>
              <a:t>Dataturks</a:t>
            </a:r>
            <a:endParaRPr lang="fr-FR" i="1" dirty="0">
              <a:solidFill>
                <a:schemeClr val="accent1">
                  <a:lumMod val="60000"/>
                  <a:lumOff val="40000"/>
                </a:schemeClr>
              </a:solidFill>
            </a:endParaRPr>
          </a:p>
        </p:txBody>
      </p:sp>
      <p:pic>
        <p:nvPicPr>
          <p:cNvPr id="10" name="Image 9" descr="Capture d’écran 2019-02-28 à 15.3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269" y="1735836"/>
            <a:ext cx="5164058" cy="670210"/>
          </a:xfrm>
          <a:prstGeom prst="rect">
            <a:avLst/>
          </a:prstGeom>
        </p:spPr>
      </p:pic>
    </p:spTree>
    <p:extLst>
      <p:ext uri="{BB962C8B-B14F-4D97-AF65-F5344CB8AC3E}">
        <p14:creationId xmlns:p14="http://schemas.microsoft.com/office/powerpoint/2010/main" val="495508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6491" y="708605"/>
            <a:ext cx="7688700" cy="713700"/>
          </a:xfrm>
        </p:spPr>
        <p:txBody>
          <a:bodyPr/>
          <a:lstStyle/>
          <a:p>
            <a:r>
              <a:rPr lang="fr-FR" dirty="0" smtClean="0"/>
              <a:t>Jeux de données : Offres d’emplois (Etape 2)</a:t>
            </a:r>
            <a:endParaRPr lang="fr-FR" dirty="0"/>
          </a:p>
        </p:txBody>
      </p:sp>
      <p:pic>
        <p:nvPicPr>
          <p:cNvPr id="3" name="Image 2" descr="Capture d’écran 2019-02-28 à 15.33.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231" y="1828462"/>
            <a:ext cx="5559293" cy="4183140"/>
          </a:xfrm>
          <a:prstGeom prst="rect">
            <a:avLst/>
          </a:prstGeom>
        </p:spPr>
      </p:pic>
      <p:sp>
        <p:nvSpPr>
          <p:cNvPr id="4" name="ZoneTexte 3"/>
          <p:cNvSpPr txBox="1"/>
          <p:nvPr/>
        </p:nvSpPr>
        <p:spPr>
          <a:xfrm>
            <a:off x="155505" y="5247974"/>
            <a:ext cx="1943809" cy="738664"/>
          </a:xfrm>
          <a:prstGeom prst="rect">
            <a:avLst/>
          </a:prstGeom>
          <a:noFill/>
        </p:spPr>
        <p:txBody>
          <a:bodyPr wrap="square" rtlCol="0">
            <a:spAutoFit/>
          </a:bodyPr>
          <a:lstStyle/>
          <a:p>
            <a:r>
              <a:rPr lang="fr-FR" i="1" dirty="0" smtClean="0">
                <a:solidFill>
                  <a:schemeClr val="accent1">
                    <a:lumMod val="60000"/>
                    <a:lumOff val="40000"/>
                  </a:schemeClr>
                </a:solidFill>
              </a:rPr>
              <a:t>Jeux de données réalisés sur le site internet </a:t>
            </a:r>
            <a:r>
              <a:rPr lang="fr-FR" i="1" dirty="0" err="1" smtClean="0">
                <a:solidFill>
                  <a:schemeClr val="accent1">
                    <a:lumMod val="60000"/>
                    <a:lumOff val="40000"/>
                  </a:schemeClr>
                </a:solidFill>
              </a:rPr>
              <a:t>Datastory</a:t>
            </a:r>
            <a:r>
              <a:rPr lang="fr-FR" i="1" dirty="0" smtClean="0">
                <a:solidFill>
                  <a:schemeClr val="accent1">
                    <a:lumMod val="60000"/>
                    <a:lumOff val="40000"/>
                  </a:schemeClr>
                </a:solidFill>
              </a:rPr>
              <a:t> </a:t>
            </a:r>
            <a:endParaRPr lang="fr-FR" i="1" dirty="0">
              <a:solidFill>
                <a:schemeClr val="accent1">
                  <a:lumMod val="60000"/>
                  <a:lumOff val="40000"/>
                </a:schemeClr>
              </a:solidFill>
            </a:endParaRPr>
          </a:p>
        </p:txBody>
      </p:sp>
    </p:spTree>
    <p:extLst>
      <p:ext uri="{BB962C8B-B14F-4D97-AF65-F5344CB8AC3E}">
        <p14:creationId xmlns:p14="http://schemas.microsoft.com/office/powerpoint/2010/main" val="265897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450" y="695647"/>
            <a:ext cx="7688700" cy="713700"/>
          </a:xfrm>
        </p:spPr>
        <p:txBody>
          <a:bodyPr/>
          <a:lstStyle/>
          <a:p>
            <a:r>
              <a:rPr lang="fr-FR" dirty="0" smtClean="0"/>
              <a:t>Données : </a:t>
            </a:r>
            <a:r>
              <a:rPr lang="fr-FR" dirty="0" err="1" smtClean="0"/>
              <a:t>CVs</a:t>
            </a:r>
            <a:r>
              <a:rPr lang="fr-FR" dirty="0" smtClean="0"/>
              <a:t> (Etape 3)</a:t>
            </a:r>
            <a:endParaRPr lang="fr-FR" dirty="0"/>
          </a:p>
        </p:txBody>
      </p:sp>
      <p:pic>
        <p:nvPicPr>
          <p:cNvPr id="3" name="Image 2" descr="Capture d’écran 2019-02-28 à 15.3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2" y="1996536"/>
            <a:ext cx="7607300" cy="3289300"/>
          </a:xfrm>
          <a:prstGeom prst="rect">
            <a:avLst/>
          </a:prstGeom>
        </p:spPr>
      </p:pic>
      <p:sp>
        <p:nvSpPr>
          <p:cNvPr id="4" name="ZoneTexte 3"/>
          <p:cNvSpPr txBox="1"/>
          <p:nvPr/>
        </p:nvSpPr>
        <p:spPr>
          <a:xfrm>
            <a:off x="868235" y="5429385"/>
            <a:ext cx="1568006" cy="738664"/>
          </a:xfrm>
          <a:prstGeom prst="rect">
            <a:avLst/>
          </a:prstGeom>
          <a:noFill/>
        </p:spPr>
        <p:txBody>
          <a:bodyPr wrap="square" rtlCol="0">
            <a:spAutoFit/>
          </a:bodyPr>
          <a:lstStyle/>
          <a:p>
            <a:r>
              <a:rPr lang="fr-FR" i="1" dirty="0" smtClean="0">
                <a:solidFill>
                  <a:schemeClr val="accent1">
                    <a:lumMod val="60000"/>
                    <a:lumOff val="40000"/>
                  </a:schemeClr>
                </a:solidFill>
              </a:rPr>
              <a:t>Tags réalisés sur le site internet </a:t>
            </a:r>
            <a:r>
              <a:rPr lang="fr-FR" i="1" dirty="0" err="1" smtClean="0">
                <a:solidFill>
                  <a:schemeClr val="accent1">
                    <a:lumMod val="60000"/>
                    <a:lumOff val="40000"/>
                  </a:schemeClr>
                </a:solidFill>
              </a:rPr>
              <a:t>Dataturks</a:t>
            </a:r>
            <a:endParaRPr lang="fr-FR" i="1" dirty="0">
              <a:solidFill>
                <a:schemeClr val="accent1">
                  <a:lumMod val="60000"/>
                  <a:lumOff val="40000"/>
                </a:schemeClr>
              </a:solidFill>
            </a:endParaRPr>
          </a:p>
        </p:txBody>
      </p:sp>
    </p:spTree>
    <p:extLst>
      <p:ext uri="{BB962C8B-B14F-4D97-AF65-F5344CB8AC3E}">
        <p14:creationId xmlns:p14="http://schemas.microsoft.com/office/powerpoint/2010/main" val="24288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533" y="825227"/>
            <a:ext cx="7688700" cy="713700"/>
          </a:xfrm>
        </p:spPr>
        <p:txBody>
          <a:bodyPr/>
          <a:lstStyle/>
          <a:p>
            <a:r>
              <a:rPr lang="fr-FR" dirty="0" smtClean="0"/>
              <a:t>Jeux de données : </a:t>
            </a:r>
            <a:r>
              <a:rPr lang="fr-FR" dirty="0" err="1" smtClean="0"/>
              <a:t>CVs</a:t>
            </a:r>
            <a:r>
              <a:rPr lang="fr-FR" dirty="0" smtClean="0"/>
              <a:t> (Etape 4)</a:t>
            </a:r>
            <a:endParaRPr lang="fr-FR" dirty="0"/>
          </a:p>
        </p:txBody>
      </p:sp>
      <p:pic>
        <p:nvPicPr>
          <p:cNvPr id="3" name="Image 2" descr="Capture d’écran 2019-02-28 à 15.3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82" y="1917500"/>
            <a:ext cx="7658100" cy="3162300"/>
          </a:xfrm>
          <a:prstGeom prst="rect">
            <a:avLst/>
          </a:prstGeom>
        </p:spPr>
      </p:pic>
      <p:sp>
        <p:nvSpPr>
          <p:cNvPr id="4" name="ZoneTexte 3"/>
          <p:cNvSpPr txBox="1"/>
          <p:nvPr/>
        </p:nvSpPr>
        <p:spPr>
          <a:xfrm>
            <a:off x="790481" y="5312763"/>
            <a:ext cx="1943809" cy="738664"/>
          </a:xfrm>
          <a:prstGeom prst="rect">
            <a:avLst/>
          </a:prstGeom>
          <a:noFill/>
        </p:spPr>
        <p:txBody>
          <a:bodyPr wrap="square" rtlCol="0">
            <a:spAutoFit/>
          </a:bodyPr>
          <a:lstStyle/>
          <a:p>
            <a:r>
              <a:rPr lang="fr-FR" i="1" dirty="0" smtClean="0">
                <a:solidFill>
                  <a:schemeClr val="accent1">
                    <a:lumMod val="60000"/>
                    <a:lumOff val="40000"/>
                  </a:schemeClr>
                </a:solidFill>
              </a:rPr>
              <a:t>Jeux de données réalisés sur le site internet </a:t>
            </a:r>
            <a:r>
              <a:rPr lang="fr-FR" i="1" dirty="0" err="1" smtClean="0">
                <a:solidFill>
                  <a:schemeClr val="accent1">
                    <a:lumMod val="60000"/>
                    <a:lumOff val="40000"/>
                  </a:schemeClr>
                </a:solidFill>
              </a:rPr>
              <a:t>Datastory</a:t>
            </a:r>
            <a:r>
              <a:rPr lang="fr-FR" i="1" dirty="0" smtClean="0">
                <a:solidFill>
                  <a:schemeClr val="accent1">
                    <a:lumMod val="60000"/>
                    <a:lumOff val="40000"/>
                  </a:schemeClr>
                </a:solidFill>
              </a:rPr>
              <a:t> </a:t>
            </a:r>
            <a:endParaRPr lang="fr-FR" i="1" dirty="0">
              <a:solidFill>
                <a:schemeClr val="accent1">
                  <a:lumMod val="60000"/>
                  <a:lumOff val="40000"/>
                </a:schemeClr>
              </a:solidFill>
            </a:endParaRPr>
          </a:p>
        </p:txBody>
      </p:sp>
    </p:spTree>
    <p:extLst>
      <p:ext uri="{BB962C8B-B14F-4D97-AF65-F5344CB8AC3E}">
        <p14:creationId xmlns:p14="http://schemas.microsoft.com/office/powerpoint/2010/main" val="38510706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Plan d’action / Feuille de route</a:t>
            </a:r>
            <a:endParaRPr/>
          </a:p>
        </p:txBody>
      </p:sp>
      <p:pic>
        <p:nvPicPr>
          <p:cNvPr id="348" name="Google Shape;348;p43"/>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349" name="Google Shape;349;p43"/>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351" name="Google Shape;351;p4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26</a:t>
            </a:fld>
            <a:endParaRPr/>
          </a:p>
        </p:txBody>
      </p:sp>
      <p:sp>
        <p:nvSpPr>
          <p:cNvPr id="352" name="Google Shape;352;p43"/>
          <p:cNvSpPr/>
          <p:nvPr/>
        </p:nvSpPr>
        <p:spPr>
          <a:xfrm>
            <a:off x="194381" y="2548632"/>
            <a:ext cx="2786125" cy="1766368"/>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dirty="0" smtClean="0"/>
              <a:t>1</a:t>
            </a:r>
            <a:r>
              <a:rPr lang="fr-FR" dirty="0" smtClean="0"/>
              <a:t>) Identifier les critères de sélection pour une offre d’emploi en cours ou passée et vérifier que les champs de la plateforme sont pertinents </a:t>
            </a:r>
            <a:endParaRPr dirty="0"/>
          </a:p>
        </p:txBody>
      </p:sp>
      <p:sp>
        <p:nvSpPr>
          <p:cNvPr id="353" name="Google Shape;353;p43"/>
          <p:cNvSpPr/>
          <p:nvPr/>
        </p:nvSpPr>
        <p:spPr>
          <a:xfrm>
            <a:off x="2241858" y="2552718"/>
            <a:ext cx="3602526" cy="1762282"/>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dirty="0" smtClean="0"/>
              <a:t>2</a:t>
            </a:r>
            <a:r>
              <a:rPr lang="fr-FR" dirty="0" smtClean="0"/>
              <a:t>) </a:t>
            </a:r>
            <a:r>
              <a:rPr lang="fr-FR" dirty="0" err="1" smtClean="0"/>
              <a:t>Weka</a:t>
            </a:r>
            <a:r>
              <a:rPr lang="fr-FR" dirty="0" smtClean="0"/>
              <a:t> récupère les </a:t>
            </a:r>
            <a:r>
              <a:rPr lang="fr-FR" dirty="0" err="1" smtClean="0"/>
              <a:t>CVs</a:t>
            </a:r>
            <a:r>
              <a:rPr lang="fr-FR" dirty="0" smtClean="0"/>
              <a:t> par email afin de réaliser un </a:t>
            </a:r>
            <a:r>
              <a:rPr lang="fr-FR" dirty="0" err="1" smtClean="0"/>
              <a:t>tagging</a:t>
            </a:r>
            <a:r>
              <a:rPr lang="fr-FR" dirty="0" smtClean="0"/>
              <a:t> de CV. Ensuite on établit des probabilités statistiques entre offres d’emploi et CV</a:t>
            </a:r>
            <a:endParaRPr dirty="0"/>
          </a:p>
        </p:txBody>
      </p:sp>
      <p:sp>
        <p:nvSpPr>
          <p:cNvPr id="354" name="Google Shape;354;p43"/>
          <p:cNvSpPr/>
          <p:nvPr/>
        </p:nvSpPr>
        <p:spPr>
          <a:xfrm>
            <a:off x="5144614" y="2555497"/>
            <a:ext cx="3999386" cy="1759503"/>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dirty="0" smtClean="0"/>
              <a:t>3</a:t>
            </a:r>
            <a:r>
              <a:rPr lang="fr-FR" dirty="0" smtClean="0"/>
              <a:t>) Présentation du top 3 des CV qui sont ressortis grâce au </a:t>
            </a:r>
            <a:r>
              <a:rPr lang="fr-FR" dirty="0" err="1" smtClean="0"/>
              <a:t>tagging</a:t>
            </a:r>
            <a:r>
              <a:rPr lang="fr-FR" dirty="0" smtClean="0"/>
              <a:t> au DRH pour voir si cela est pertinent. Si oui : on déploie le système, si non on change de système de tags.</a:t>
            </a:r>
            <a:endParaRPr dirty="0"/>
          </a:p>
        </p:txBody>
      </p:sp>
      <p:sp>
        <p:nvSpPr>
          <p:cNvPr id="357" name="Google Shape;357;p43"/>
          <p:cNvSpPr txBox="1"/>
          <p:nvPr/>
        </p:nvSpPr>
        <p:spPr>
          <a:xfrm>
            <a:off x="233257" y="4535286"/>
            <a:ext cx="8112162" cy="621982"/>
          </a:xfrm>
          <a:prstGeom prst="rect">
            <a:avLst/>
          </a:prstGeom>
          <a:noFill/>
          <a:ln>
            <a:solidFill>
              <a:srgbClr val="1A1A1A"/>
            </a:solid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Tout au long du processus : Sensibilisation DRH, Métropole de Nantes, workshop pour faciliter l’algorithme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Graphiques, cartes, visualisations de données.. </a:t>
            </a:r>
            <a:endParaRPr/>
          </a:p>
        </p:txBody>
      </p:sp>
      <p:pic>
        <p:nvPicPr>
          <p:cNvPr id="372" name="Google Shape;372;p45"/>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373" name="Google Shape;373;p45"/>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374" name="Google Shape;374;p4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fr"/>
              <a:t>27</a:t>
            </a:fld>
            <a:endParaRPr/>
          </a:p>
        </p:txBody>
      </p:sp>
      <p:sp>
        <p:nvSpPr>
          <p:cNvPr id="375" name="Google Shape;375;p45"/>
          <p:cNvSpPr txBox="1"/>
          <p:nvPr/>
        </p:nvSpPr>
        <p:spPr>
          <a:xfrm>
            <a:off x="727650" y="1929000"/>
            <a:ext cx="7464000" cy="137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800" b="1" i="1">
                <a:solidFill>
                  <a:srgbClr val="999999"/>
                </a:solidFill>
              </a:rPr>
              <a:t>N’hésitez pas à enrichir votre présentation de supports visuels et notamment des éléments de facilitation graphique qui seront produits au cours de la semaine sur votre projet !</a:t>
            </a:r>
            <a:endParaRPr sz="1800" b="1" i="1">
              <a:solidFill>
                <a:srgbClr val="9999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p:nvPr/>
        </p:nvSpPr>
        <p:spPr>
          <a:xfrm>
            <a:off x="727650" y="1928999"/>
            <a:ext cx="7688700" cy="3668839"/>
          </a:xfrm>
          <a:prstGeom prst="rect">
            <a:avLst/>
          </a:prstGeom>
          <a:noFill/>
          <a:ln>
            <a:noFill/>
          </a:ln>
        </p:spPr>
        <p:txBody>
          <a:bodyPr spcFirstLastPara="1" wrap="square" lIns="91425" tIns="91425" rIns="91425" bIns="91425" anchor="t" anchorCtr="0">
            <a:noAutofit/>
          </a:bodyPr>
          <a:lstStyle/>
          <a:p>
            <a:pPr lvl="0" algn="just"/>
            <a:r>
              <a:rPr lang="fr-FR" sz="1600" dirty="0" smtClean="0">
                <a:latin typeface="+mn-lt"/>
                <a:ea typeface="Proxima Nova"/>
                <a:cs typeface="Proxima Nova"/>
                <a:sym typeface="Proxima Nova"/>
              </a:rPr>
              <a:t>La métropole de Nantes doit prendre en compte 4 enjeux principaux : </a:t>
            </a:r>
            <a:endParaRPr lang="fr-FR" sz="1600" dirty="0">
              <a:latin typeface="+mn-lt"/>
              <a:ea typeface="Proxima Nova"/>
              <a:cs typeface="Proxima Nova"/>
              <a:sym typeface="Proxima Nova"/>
            </a:endParaRPr>
          </a:p>
          <a:p>
            <a:pPr lvl="0" algn="just"/>
            <a:endParaRPr lang="fr-FR" sz="1600" dirty="0" smtClean="0">
              <a:latin typeface="+mn-lt"/>
              <a:ea typeface="Proxima Nova"/>
              <a:cs typeface="Proxima Nova"/>
              <a:sym typeface="Proxima Nova"/>
            </a:endParaRPr>
          </a:p>
          <a:p>
            <a:pPr marL="285750" lvl="0" indent="-285750" algn="just">
              <a:buFont typeface="Wingdings" charset="2"/>
              <a:buChar char="Ø"/>
            </a:pPr>
            <a:r>
              <a:rPr lang="fr-FR" sz="1600" dirty="0" smtClean="0">
                <a:latin typeface="+mn-lt"/>
                <a:ea typeface="Proxima Nova"/>
                <a:cs typeface="Proxima Nova"/>
                <a:sym typeface="Proxima Nova"/>
              </a:rPr>
              <a:t>La hausse du nombre de départs à la retraite qui provoque une nécessité de recruter de nouvelles personnes</a:t>
            </a:r>
          </a:p>
          <a:p>
            <a:pPr lvl="0" algn="just"/>
            <a:endParaRPr lang="fr-FR" sz="1600" dirty="0" smtClean="0">
              <a:latin typeface="+mn-lt"/>
              <a:ea typeface="Proxima Nova"/>
              <a:cs typeface="Proxima Nova"/>
              <a:sym typeface="Proxima Nova"/>
            </a:endParaRPr>
          </a:p>
          <a:p>
            <a:pPr marL="285750" lvl="0" indent="-285750" algn="just">
              <a:buFont typeface="Wingdings" charset="2"/>
              <a:buChar char="Ø"/>
            </a:pPr>
            <a:r>
              <a:rPr lang="fr-FR" sz="1600" dirty="0" smtClean="0">
                <a:latin typeface="+mn-lt"/>
                <a:ea typeface="Proxima Nova"/>
                <a:cs typeface="Proxima Nova"/>
                <a:sym typeface="Proxima Nova"/>
              </a:rPr>
              <a:t>Le besoin d’adapter le recrutement dans la fonction publique territoriale à de nouvelles attentes (expériences, compétences transversales)</a:t>
            </a:r>
          </a:p>
          <a:p>
            <a:pPr lvl="0" algn="just"/>
            <a:endParaRPr lang="fr-FR" sz="1600" dirty="0" smtClean="0">
              <a:latin typeface="+mn-lt"/>
              <a:ea typeface="Proxima Nova"/>
              <a:cs typeface="Proxima Nova"/>
              <a:sym typeface="Proxima Nova"/>
            </a:endParaRPr>
          </a:p>
          <a:p>
            <a:pPr marL="285750" lvl="0" indent="-285750" algn="just">
              <a:buFont typeface="Wingdings" charset="2"/>
              <a:buChar char="Ø"/>
            </a:pPr>
            <a:r>
              <a:rPr lang="fr-FR" sz="1600" dirty="0" smtClean="0">
                <a:latin typeface="+mn-lt"/>
                <a:ea typeface="Proxima Nova"/>
                <a:cs typeface="Proxima Nova"/>
                <a:sym typeface="Proxima Nova"/>
              </a:rPr>
              <a:t>L’actuelle asymétrie entre </a:t>
            </a:r>
            <a:r>
              <a:rPr lang="fr-FR" sz="1600" dirty="0">
                <a:latin typeface="+mn-lt"/>
                <a:ea typeface="Proxima Nova"/>
                <a:cs typeface="Proxima Nova"/>
                <a:sym typeface="Proxima Nova"/>
              </a:rPr>
              <a:t>l’offre </a:t>
            </a:r>
            <a:r>
              <a:rPr lang="fr-FR" sz="1600" dirty="0" smtClean="0">
                <a:latin typeface="+mn-lt"/>
                <a:ea typeface="Proxima Nova"/>
                <a:cs typeface="Proxima Nova"/>
                <a:sym typeface="Proxima Nova"/>
              </a:rPr>
              <a:t>et </a:t>
            </a:r>
            <a:r>
              <a:rPr lang="fr-FR" sz="1600" dirty="0">
                <a:latin typeface="+mn-lt"/>
                <a:ea typeface="Proxima Nova"/>
                <a:cs typeface="Proxima Nova"/>
                <a:sym typeface="Proxima Nova"/>
              </a:rPr>
              <a:t>la demande de </a:t>
            </a:r>
            <a:r>
              <a:rPr lang="fr-FR" sz="1600" dirty="0" smtClean="0">
                <a:latin typeface="+mn-lt"/>
                <a:ea typeface="Proxima Nova"/>
                <a:cs typeface="Proxima Nova"/>
                <a:sym typeface="Proxima Nova"/>
              </a:rPr>
              <a:t>travail qui entraine un </a:t>
            </a:r>
            <a:r>
              <a:rPr lang="fr-FR" sz="1600" dirty="0">
                <a:latin typeface="+mn-lt"/>
                <a:ea typeface="Proxima Nova"/>
                <a:cs typeface="Proxima Nova"/>
                <a:sym typeface="Proxima Nova"/>
              </a:rPr>
              <a:t>déséquilibre des rapports de force sur le marché du </a:t>
            </a:r>
            <a:r>
              <a:rPr lang="fr-FR" sz="1600" dirty="0" smtClean="0">
                <a:latin typeface="+mn-lt"/>
                <a:ea typeface="Proxima Nova"/>
                <a:cs typeface="Proxima Nova"/>
                <a:sym typeface="Proxima Nova"/>
              </a:rPr>
              <a:t>travail : tension du marché qui nécessite un processus très rapide de recrutement pour attirer les bons profils</a:t>
            </a:r>
          </a:p>
          <a:p>
            <a:pPr lvl="0" algn="just"/>
            <a:endParaRPr lang="fr-FR" sz="1600" dirty="0" smtClean="0">
              <a:latin typeface="+mn-lt"/>
              <a:ea typeface="Proxima Nova"/>
              <a:cs typeface="Proxima Nova"/>
              <a:sym typeface="Proxima Nova"/>
            </a:endParaRPr>
          </a:p>
          <a:p>
            <a:pPr marL="285750" lvl="0" indent="-285750" algn="just">
              <a:buFont typeface="Wingdings" charset="2"/>
              <a:buChar char="Ø"/>
            </a:pPr>
            <a:r>
              <a:rPr lang="fr-FR" sz="1600" dirty="0" smtClean="0">
                <a:latin typeface="+mn-lt"/>
                <a:ea typeface="Proxima Nova"/>
                <a:cs typeface="Proxima Nova"/>
                <a:sym typeface="Proxima Nova"/>
              </a:rPr>
              <a:t>La remise </a:t>
            </a:r>
            <a:r>
              <a:rPr lang="fr-FR" sz="1600" dirty="0">
                <a:latin typeface="+mn-lt"/>
                <a:ea typeface="Proxima Nova"/>
                <a:cs typeface="Proxima Nova"/>
                <a:sym typeface="Proxima Nova"/>
              </a:rPr>
              <a:t>en cause des concours dans la fonction </a:t>
            </a:r>
            <a:r>
              <a:rPr lang="fr-FR" sz="1600" dirty="0" smtClean="0">
                <a:latin typeface="+mn-lt"/>
                <a:ea typeface="Proxima Nova"/>
                <a:cs typeface="Proxima Nova"/>
                <a:sym typeface="Proxima Nova"/>
              </a:rPr>
              <a:t>publique et l’ouverture progressive à la contractualisation</a:t>
            </a:r>
            <a:endParaRPr lang="fr-FR" sz="1600" dirty="0">
              <a:latin typeface="+mn-lt"/>
              <a:ea typeface="Proxima Nova"/>
              <a:cs typeface="Proxima Nova"/>
              <a:sym typeface="Proxima Nova"/>
            </a:endParaRPr>
          </a:p>
          <a:p>
            <a:pPr marL="0" lvl="0" indent="0" algn="just" rtl="0">
              <a:lnSpc>
                <a:spcPct val="115000"/>
              </a:lnSpc>
              <a:spcBef>
                <a:spcPts val="0"/>
              </a:spcBef>
              <a:spcAft>
                <a:spcPts val="0"/>
              </a:spcAft>
              <a:buNone/>
            </a:pPr>
            <a:endParaRPr b="1" i="1" dirty="0">
              <a:solidFill>
                <a:srgbClr val="999999"/>
              </a:solidFill>
            </a:endParaRPr>
          </a:p>
        </p:txBody>
      </p:sp>
      <p:sp>
        <p:nvSpPr>
          <p:cNvPr id="151" name="Google Shape;151;p27"/>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Contexte</a:t>
            </a:r>
            <a:endParaRPr dirty="0">
              <a:solidFill>
                <a:srgbClr val="999999"/>
              </a:solidFill>
            </a:endParaRPr>
          </a:p>
        </p:txBody>
      </p:sp>
      <p:pic>
        <p:nvPicPr>
          <p:cNvPr id="152" name="Google Shape;152;p27"/>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153" name="Google Shape;153;p27"/>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156" name="Google Shape;156;p2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Cible</a:t>
            </a:r>
            <a:r>
              <a:rPr lang="fr-FR" dirty="0" smtClean="0"/>
              <a:t> (1/2)</a:t>
            </a:r>
            <a:endParaRPr dirty="0"/>
          </a:p>
        </p:txBody>
      </p:sp>
      <p:pic>
        <p:nvPicPr>
          <p:cNvPr id="162" name="Google Shape;162;p28"/>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163" name="Google Shape;163;p28"/>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164" name="Google Shape;164;p28"/>
          <p:cNvSpPr txBox="1"/>
          <p:nvPr/>
        </p:nvSpPr>
        <p:spPr>
          <a:xfrm>
            <a:off x="688774" y="1760546"/>
            <a:ext cx="7688700" cy="1142036"/>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FR" sz="1600" dirty="0" smtClean="0">
                <a:solidFill>
                  <a:srgbClr val="1A1A1A"/>
                </a:solidFill>
              </a:rPr>
              <a:t>Selon nous, ce sont les Directeurs de Services et le Directeur des Ressources Humaines de la Métropole de Nantes et ses équipes de recrutement qui sont concernés par cette problématique. Nous avons donc réalisé deux personae afin de comprendre leurs besoins réels.</a:t>
            </a:r>
            <a:endParaRPr sz="1600" dirty="0">
              <a:solidFill>
                <a:srgbClr val="1A1A1A"/>
              </a:solidFill>
            </a:endParaRPr>
          </a:p>
        </p:txBody>
      </p:sp>
      <p:sp>
        <p:nvSpPr>
          <p:cNvPr id="167" name="Google Shape;167;p2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450" y="773395"/>
            <a:ext cx="7688700" cy="713700"/>
          </a:xfrm>
        </p:spPr>
        <p:txBody>
          <a:bodyPr/>
          <a:lstStyle/>
          <a:p>
            <a:r>
              <a:rPr lang="fr-FR" dirty="0" smtClean="0"/>
              <a:t>Cible (2/2)</a:t>
            </a:r>
            <a:endParaRPr lang="fr-FR" dirty="0"/>
          </a:p>
        </p:txBody>
      </p:sp>
      <p:pic>
        <p:nvPicPr>
          <p:cNvPr id="3" name="Image 2" descr="Capture d’écran 2019-02-26 à 17.12.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16" y="1814113"/>
            <a:ext cx="3498854" cy="4910917"/>
          </a:xfrm>
          <a:prstGeom prst="rect">
            <a:avLst/>
          </a:prstGeom>
          <a:ln>
            <a:solidFill>
              <a:srgbClr val="1A1A1A"/>
            </a:solidFill>
          </a:ln>
        </p:spPr>
      </p:pic>
      <p:pic>
        <p:nvPicPr>
          <p:cNvPr id="4" name="Image 3" descr="Capture d’écran 2019-02-26 à 17.11.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960" y="1827071"/>
            <a:ext cx="3461343" cy="4891382"/>
          </a:xfrm>
          <a:prstGeom prst="rect">
            <a:avLst/>
          </a:prstGeom>
          <a:ln>
            <a:solidFill>
              <a:srgbClr val="1A1A1A"/>
            </a:solidFill>
          </a:ln>
        </p:spPr>
      </p:pic>
    </p:spTree>
    <p:extLst>
      <p:ext uri="{BB962C8B-B14F-4D97-AF65-F5344CB8AC3E}">
        <p14:creationId xmlns:p14="http://schemas.microsoft.com/office/powerpoint/2010/main" val="288990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Opportunité / impact</a:t>
            </a:r>
            <a:endParaRPr dirty="0"/>
          </a:p>
        </p:txBody>
      </p:sp>
      <p:pic>
        <p:nvPicPr>
          <p:cNvPr id="194" name="Google Shape;194;p31"/>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195" name="Google Shape;195;p31"/>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196" name="Google Shape;196;p31"/>
          <p:cNvSpPr txBox="1"/>
          <p:nvPr/>
        </p:nvSpPr>
        <p:spPr>
          <a:xfrm>
            <a:off x="727650" y="1929000"/>
            <a:ext cx="7688700" cy="136232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FR" sz="1600" dirty="0" smtClean="0">
                <a:solidFill>
                  <a:srgbClr val="1A1A1A"/>
                </a:solidFill>
              </a:rPr>
              <a:t>Il existe une opportunité de moderniser le recrutement dans la fonction publique, grâce à l’exploitation de la donnée. Pour ce faire, nous proposons la création d’un </a:t>
            </a:r>
            <a:r>
              <a:rPr lang="fr-FR" sz="1600" b="1" dirty="0" smtClean="0">
                <a:solidFill>
                  <a:srgbClr val="1A1A1A"/>
                </a:solidFill>
              </a:rPr>
              <a:t>outil d’aide à la décision </a:t>
            </a:r>
            <a:r>
              <a:rPr lang="fr-FR" sz="1600" dirty="0" smtClean="0">
                <a:solidFill>
                  <a:srgbClr val="1A1A1A"/>
                </a:solidFill>
              </a:rPr>
              <a:t>afin de faciliter la décision des DRH. En effet, aujourd’hui les DRH n’ont pas d’outils, hormis le facteur humain, pour </a:t>
            </a:r>
            <a:r>
              <a:rPr lang="fr-FR" sz="1600" dirty="0" err="1" smtClean="0">
                <a:solidFill>
                  <a:srgbClr val="1A1A1A"/>
                </a:solidFill>
              </a:rPr>
              <a:t>screener</a:t>
            </a:r>
            <a:r>
              <a:rPr lang="fr-FR" sz="1600" dirty="0" smtClean="0">
                <a:solidFill>
                  <a:srgbClr val="1A1A1A"/>
                </a:solidFill>
              </a:rPr>
              <a:t> les </a:t>
            </a:r>
            <a:r>
              <a:rPr lang="fr-FR" sz="1600" dirty="0" err="1" smtClean="0">
                <a:solidFill>
                  <a:srgbClr val="1A1A1A"/>
                </a:solidFill>
              </a:rPr>
              <a:t>CVs</a:t>
            </a:r>
            <a:r>
              <a:rPr lang="fr-FR" sz="1600" dirty="0">
                <a:solidFill>
                  <a:srgbClr val="1A1A1A"/>
                </a:solidFill>
              </a:rPr>
              <a:t>.</a:t>
            </a:r>
            <a:endParaRPr sz="1600" dirty="0">
              <a:solidFill>
                <a:srgbClr val="1A1A1A"/>
              </a:solidFill>
            </a:endParaRPr>
          </a:p>
          <a:p>
            <a:pPr marL="0" lvl="0" indent="0" algn="l" rtl="0">
              <a:lnSpc>
                <a:spcPct val="115000"/>
              </a:lnSpc>
              <a:spcBef>
                <a:spcPts val="0"/>
              </a:spcBef>
              <a:spcAft>
                <a:spcPts val="0"/>
              </a:spcAft>
              <a:buNone/>
            </a:pPr>
            <a:endParaRPr b="1" i="1" dirty="0">
              <a:solidFill>
                <a:srgbClr val="999999"/>
              </a:solidFill>
            </a:endParaRPr>
          </a:p>
        </p:txBody>
      </p:sp>
      <p:sp>
        <p:nvSpPr>
          <p:cNvPr id="198" name="Google Shape;198;p3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p:nvPr/>
        </p:nvSpPr>
        <p:spPr>
          <a:xfrm>
            <a:off x="870195" y="3302500"/>
            <a:ext cx="6723618" cy="2573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FR" sz="1600" dirty="0" err="1" smtClean="0">
                <a:solidFill>
                  <a:srgbClr val="1A1A1A"/>
                </a:solidFill>
              </a:rPr>
              <a:t>TerritorIA</a:t>
            </a:r>
            <a:r>
              <a:rPr lang="fr-FR" sz="1600" dirty="0" smtClean="0">
                <a:solidFill>
                  <a:srgbClr val="1A1A1A"/>
                </a:solidFill>
              </a:rPr>
              <a:t> </a:t>
            </a:r>
            <a:r>
              <a:rPr lang="fr" sz="1600" dirty="0" smtClean="0">
                <a:solidFill>
                  <a:srgbClr val="1A1A1A"/>
                </a:solidFill>
              </a:rPr>
              <a:t>est</a:t>
            </a:r>
            <a:r>
              <a:rPr lang="fr-FR" sz="1600" dirty="0">
                <a:solidFill>
                  <a:srgbClr val="1A1A1A"/>
                </a:solidFill>
                <a:highlight>
                  <a:srgbClr val="FFFF00"/>
                </a:highlight>
              </a:rPr>
              <a:t> </a:t>
            </a:r>
            <a:r>
              <a:rPr lang="fr-FR" sz="1600" dirty="0" smtClean="0">
                <a:solidFill>
                  <a:srgbClr val="1A1A1A"/>
                </a:solidFill>
                <a:highlight>
                  <a:srgbClr val="FFFF00"/>
                </a:highlight>
              </a:rPr>
              <a:t>un algorithme créé sur la plateforme </a:t>
            </a:r>
            <a:r>
              <a:rPr lang="fr-FR" sz="1600" dirty="0" err="1" smtClean="0">
                <a:solidFill>
                  <a:srgbClr val="1A1A1A"/>
                </a:solidFill>
                <a:highlight>
                  <a:srgbClr val="FFFF00"/>
                </a:highlight>
              </a:rPr>
              <a:t>Weka</a:t>
            </a:r>
            <a:r>
              <a:rPr lang="fr-FR" sz="1600" dirty="0" smtClean="0">
                <a:solidFill>
                  <a:srgbClr val="1A1A1A"/>
                </a:solidFill>
                <a:highlight>
                  <a:srgbClr val="FFFF00"/>
                </a:highlight>
              </a:rPr>
              <a:t>.</a:t>
            </a:r>
          </a:p>
          <a:p>
            <a:pPr marL="0" lvl="0" indent="0" algn="just" rtl="0">
              <a:lnSpc>
                <a:spcPct val="115000"/>
              </a:lnSpc>
              <a:spcBef>
                <a:spcPts val="0"/>
              </a:spcBef>
              <a:spcAft>
                <a:spcPts val="0"/>
              </a:spcAft>
              <a:buNone/>
            </a:pPr>
            <a:r>
              <a:rPr lang="fr-FR" sz="1600" dirty="0" smtClean="0">
                <a:solidFill>
                  <a:srgbClr val="1A1A1A"/>
                </a:solidFill>
                <a:highlight>
                  <a:srgbClr val="FFFF00"/>
                </a:highlight>
              </a:rPr>
              <a:t>Cet algorithme</a:t>
            </a:r>
            <a:r>
              <a:rPr lang="fr-FR" sz="1600" dirty="0" smtClean="0">
                <a:solidFill>
                  <a:srgbClr val="1A1A1A"/>
                </a:solidFill>
              </a:rPr>
              <a:t> effectue un tri des candidatures par pertinence, dans un index de concordance, de compatibilité en fonction des critères demandés pour chaque poste.</a:t>
            </a:r>
            <a:endParaRPr sz="1600" i="1" dirty="0">
              <a:solidFill>
                <a:srgbClr val="1A1A1A"/>
              </a:solidFill>
            </a:endParaRPr>
          </a:p>
          <a:p>
            <a:pPr marL="0" marR="0" lvl="0" indent="0" algn="just" rtl="0">
              <a:lnSpc>
                <a:spcPct val="115000"/>
              </a:lnSpc>
              <a:spcBef>
                <a:spcPts val="0"/>
              </a:spcBef>
              <a:spcAft>
                <a:spcPts val="0"/>
              </a:spcAft>
              <a:buNone/>
            </a:pPr>
            <a:r>
              <a:rPr lang="fr-FR" sz="1600" dirty="0" smtClean="0">
                <a:solidFill>
                  <a:srgbClr val="1A1A1A"/>
                </a:solidFill>
              </a:rPr>
              <a:t>Cela permet un gain de temps aux recruteurs.</a:t>
            </a:r>
          </a:p>
          <a:p>
            <a:pPr marL="0" marR="0" lvl="0" indent="0" algn="just" rtl="0">
              <a:lnSpc>
                <a:spcPct val="115000"/>
              </a:lnSpc>
              <a:spcBef>
                <a:spcPts val="0"/>
              </a:spcBef>
              <a:spcAft>
                <a:spcPts val="0"/>
              </a:spcAft>
              <a:buNone/>
            </a:pPr>
            <a:endParaRPr lang="fr-FR" sz="1600" dirty="0">
              <a:solidFill>
                <a:srgbClr val="1A1A1A"/>
              </a:solidFill>
              <a:highlight>
                <a:srgbClr val="FFFFFF"/>
              </a:highlight>
            </a:endParaRPr>
          </a:p>
          <a:p>
            <a:pPr marL="0" marR="0" lvl="0" indent="0" algn="just" rtl="0">
              <a:lnSpc>
                <a:spcPct val="115000"/>
              </a:lnSpc>
              <a:spcBef>
                <a:spcPts val="0"/>
              </a:spcBef>
              <a:spcAft>
                <a:spcPts val="0"/>
              </a:spcAft>
              <a:buNone/>
            </a:pPr>
            <a:r>
              <a:rPr lang="fr-FR" sz="1600" dirty="0" smtClean="0">
                <a:solidFill>
                  <a:srgbClr val="1A1A1A"/>
                </a:solidFill>
                <a:highlight>
                  <a:srgbClr val="FFFFFF"/>
                </a:highlight>
              </a:rPr>
              <a:t>Pour cela nous allons étudier le parcours usager, qui présente les différentes étapes d’un processus de recrutement amélioré par l’algorithme </a:t>
            </a:r>
            <a:r>
              <a:rPr lang="fr-FR" sz="1600" dirty="0" err="1" smtClean="0">
                <a:solidFill>
                  <a:srgbClr val="1A1A1A"/>
                </a:solidFill>
                <a:highlight>
                  <a:srgbClr val="FFFFFF"/>
                </a:highlight>
              </a:rPr>
              <a:t>TerritorIA</a:t>
            </a:r>
            <a:r>
              <a:rPr lang="fr-FR" sz="1600" dirty="0">
                <a:solidFill>
                  <a:srgbClr val="1A1A1A"/>
                </a:solidFill>
                <a:highlight>
                  <a:srgbClr val="FFFFFF"/>
                </a:highlight>
              </a:rPr>
              <a:t>.</a:t>
            </a:r>
            <a:endParaRPr sz="1200" dirty="0">
              <a:solidFill>
                <a:srgbClr val="1A1A1A"/>
              </a:solidFill>
              <a:highlight>
                <a:srgbClr val="FFFFFF"/>
              </a:highlight>
            </a:endParaRPr>
          </a:p>
        </p:txBody>
      </p:sp>
      <p:sp>
        <p:nvSpPr>
          <p:cNvPr id="204" name="Google Shape;204;p32"/>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Solution proposée</a:t>
            </a:r>
            <a:endParaRPr/>
          </a:p>
        </p:txBody>
      </p:sp>
      <p:pic>
        <p:nvPicPr>
          <p:cNvPr id="205" name="Google Shape;205;p32"/>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206" name="Google Shape;206;p32"/>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207" name="Google Shape;207;p32"/>
          <p:cNvSpPr txBox="1"/>
          <p:nvPr/>
        </p:nvSpPr>
        <p:spPr>
          <a:xfrm>
            <a:off x="727650" y="1928999"/>
            <a:ext cx="7688700" cy="93470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2400" b="1" i="1" dirty="0" smtClean="0">
                <a:solidFill>
                  <a:srgbClr val="999999"/>
                </a:solidFill>
              </a:rPr>
              <a:t>Le concept : </a:t>
            </a:r>
            <a:r>
              <a:rPr lang="fr-FR" sz="2400" b="1" i="1" dirty="0" err="1" smtClean="0">
                <a:solidFill>
                  <a:srgbClr val="999999"/>
                </a:solidFill>
              </a:rPr>
              <a:t>TerritorIA</a:t>
            </a:r>
            <a:r>
              <a:rPr lang="fr-FR" sz="2400" b="1" i="1" dirty="0" smtClean="0">
                <a:solidFill>
                  <a:srgbClr val="999999"/>
                </a:solidFill>
              </a:rPr>
              <a:t>, un algorithme de recrutement de la fonction publique territoriale</a:t>
            </a:r>
            <a:endParaRPr sz="2400" b="1" i="1" dirty="0">
              <a:solidFill>
                <a:srgbClr val="999999"/>
              </a:solidFill>
            </a:endParaRPr>
          </a:p>
        </p:txBody>
      </p:sp>
      <p:sp>
        <p:nvSpPr>
          <p:cNvPr id="208" name="Google Shape;208;p3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36"/>
          <p:cNvSpPr txBox="1">
            <a:spLocks noGrp="1"/>
          </p:cNvSpPr>
          <p:nvPr>
            <p:ph type="title"/>
          </p:nvPr>
        </p:nvSpPr>
        <p:spPr>
          <a:xfrm>
            <a:off x="729450" y="759425"/>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Positionnement</a:t>
            </a:r>
            <a:r>
              <a:rPr lang="fr-FR" dirty="0" smtClean="0"/>
              <a:t> (1/2)</a:t>
            </a:r>
            <a:endParaRPr dirty="0"/>
          </a:p>
          <a:p>
            <a:pPr marL="0" lvl="0" indent="0" algn="l" rtl="0">
              <a:spcBef>
                <a:spcPts val="0"/>
              </a:spcBef>
              <a:spcAft>
                <a:spcPts val="0"/>
              </a:spcAft>
              <a:buNone/>
            </a:pPr>
            <a:endParaRPr dirty="0"/>
          </a:p>
        </p:txBody>
      </p:sp>
      <p:pic>
        <p:nvPicPr>
          <p:cNvPr id="246" name="Google Shape;246;p36"/>
          <p:cNvPicPr preferRelativeResize="0"/>
          <p:nvPr/>
        </p:nvPicPr>
        <p:blipFill>
          <a:blip r:embed="rId3">
            <a:alphaModFix/>
          </a:blip>
          <a:stretch>
            <a:fillRect/>
          </a:stretch>
        </p:blipFill>
        <p:spPr>
          <a:xfrm>
            <a:off x="8078102" y="53060"/>
            <a:ext cx="385750" cy="391680"/>
          </a:xfrm>
          <a:prstGeom prst="rect">
            <a:avLst/>
          </a:prstGeom>
          <a:noFill/>
          <a:ln>
            <a:noFill/>
          </a:ln>
        </p:spPr>
      </p:pic>
      <p:pic>
        <p:nvPicPr>
          <p:cNvPr id="247" name="Google Shape;247;p36"/>
          <p:cNvPicPr preferRelativeResize="0"/>
          <p:nvPr/>
        </p:nvPicPr>
        <p:blipFill>
          <a:blip r:embed="rId4">
            <a:alphaModFix/>
          </a:blip>
          <a:stretch>
            <a:fillRect/>
          </a:stretch>
        </p:blipFill>
        <p:spPr>
          <a:xfrm>
            <a:off x="311600" y="53050"/>
            <a:ext cx="1179782" cy="391688"/>
          </a:xfrm>
          <a:prstGeom prst="rect">
            <a:avLst/>
          </a:prstGeom>
          <a:noFill/>
          <a:ln>
            <a:noFill/>
          </a:ln>
        </p:spPr>
      </p:pic>
      <p:sp>
        <p:nvSpPr>
          <p:cNvPr id="3" name="ZoneTexte 2"/>
          <p:cNvSpPr txBox="1"/>
          <p:nvPr/>
        </p:nvSpPr>
        <p:spPr>
          <a:xfrm>
            <a:off x="868235" y="1982568"/>
            <a:ext cx="6673743" cy="1323439"/>
          </a:xfrm>
          <a:prstGeom prst="rect">
            <a:avLst/>
          </a:prstGeom>
          <a:noFill/>
        </p:spPr>
        <p:txBody>
          <a:bodyPr wrap="square" rtlCol="0">
            <a:spAutoFit/>
          </a:bodyPr>
          <a:lstStyle/>
          <a:p>
            <a:pPr algn="just"/>
            <a:r>
              <a:rPr lang="fr-FR" sz="1600" dirty="0" smtClean="0"/>
              <a:t>Notre concept se positionne en continuité avec la place croissante qu’occupent les nouvelles technologies dans le processus de recrutement. En effet, de nouvelles fonctionnalités existent et permettent déjà aux recruteurs de gagner du temps, notamment dans le secteur privé.</a:t>
            </a:r>
          </a:p>
        </p:txBody>
      </p:sp>
      <p:pic>
        <p:nvPicPr>
          <p:cNvPr id="4" name="Image 3" descr="SS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32" y="3654144"/>
            <a:ext cx="3745609" cy="2633705"/>
          </a:xfrm>
          <a:prstGeom prst="rect">
            <a:avLst/>
          </a:prstGeom>
        </p:spPr>
      </p:pic>
      <p:pic>
        <p:nvPicPr>
          <p:cNvPr id="5" name="Image 4" descr="SS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9232" y="3602312"/>
            <a:ext cx="3713661" cy="2669340"/>
          </a:xfrm>
          <a:prstGeom prst="rect">
            <a:avLst/>
          </a:prstGeom>
        </p:spPr>
      </p:pic>
      <p:sp>
        <p:nvSpPr>
          <p:cNvPr id="6" name="ZoneTexte 5"/>
          <p:cNvSpPr txBox="1"/>
          <p:nvPr/>
        </p:nvSpPr>
        <p:spPr>
          <a:xfrm>
            <a:off x="4704017" y="6349400"/>
            <a:ext cx="3654361" cy="307777"/>
          </a:xfrm>
          <a:prstGeom prst="rect">
            <a:avLst/>
          </a:prstGeom>
          <a:noFill/>
        </p:spPr>
        <p:txBody>
          <a:bodyPr wrap="square" rtlCol="0">
            <a:spAutoFit/>
          </a:bodyPr>
          <a:lstStyle/>
          <a:p>
            <a:r>
              <a:rPr lang="fr-FR" i="1" dirty="0" smtClean="0"/>
              <a:t>Exemple : site internet </a:t>
            </a:r>
            <a:r>
              <a:rPr lang="fr-FR" i="1" dirty="0" err="1" smtClean="0"/>
              <a:t>Linkedin</a:t>
            </a:r>
            <a:endParaRPr lang="fr-FR"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450" y="734521"/>
            <a:ext cx="7688700" cy="713700"/>
          </a:xfrm>
        </p:spPr>
        <p:txBody>
          <a:bodyPr/>
          <a:lstStyle/>
          <a:p>
            <a:r>
              <a:rPr lang="fr-FR" dirty="0" smtClean="0"/>
              <a:t>Positionnement (2/2)</a:t>
            </a:r>
            <a:endParaRPr lang="fr-FR" dirty="0"/>
          </a:p>
        </p:txBody>
      </p:sp>
      <p:sp>
        <p:nvSpPr>
          <p:cNvPr id="3" name="ZoneTexte 2"/>
          <p:cNvSpPr txBox="1"/>
          <p:nvPr/>
        </p:nvSpPr>
        <p:spPr>
          <a:xfrm>
            <a:off x="803441" y="2021442"/>
            <a:ext cx="7295762" cy="1538883"/>
          </a:xfrm>
          <a:prstGeom prst="rect">
            <a:avLst/>
          </a:prstGeom>
          <a:noFill/>
        </p:spPr>
        <p:txBody>
          <a:bodyPr wrap="square" rtlCol="0">
            <a:spAutoFit/>
          </a:bodyPr>
          <a:lstStyle/>
          <a:p>
            <a:pPr algn="just"/>
            <a:r>
              <a:rPr lang="fr-FR" sz="1600" dirty="0"/>
              <a:t>N</a:t>
            </a:r>
            <a:r>
              <a:rPr lang="fr-FR" sz="1600" dirty="0" smtClean="0"/>
              <a:t>otre </a:t>
            </a:r>
            <a:r>
              <a:rPr lang="fr-FR" sz="1600" dirty="0"/>
              <a:t>concept est tout à fait novateur en ce qu’il propose un système de recrutement jamais produit auparavant dans la </a:t>
            </a:r>
            <a:r>
              <a:rPr lang="fr-FR" sz="1600" dirty="0" smtClean="0"/>
              <a:t>Fonction Publique Territoriale</a:t>
            </a:r>
            <a:r>
              <a:rPr lang="fr-FR" sz="1600" dirty="0"/>
              <a:t>. Par un algorithme défini sur la base de tags, la première sélection des </a:t>
            </a:r>
            <a:r>
              <a:rPr lang="fr-FR" sz="1600" dirty="0" err="1"/>
              <a:t>CVs</a:t>
            </a:r>
            <a:r>
              <a:rPr lang="fr-FR" sz="1600" dirty="0"/>
              <a:t> sera donc réalisée de manière automatique. </a:t>
            </a:r>
            <a:r>
              <a:rPr lang="fr-FR" sz="1600" dirty="0" err="1"/>
              <a:t>TerritorIA</a:t>
            </a:r>
            <a:r>
              <a:rPr lang="fr-FR" sz="1600" dirty="0"/>
              <a:t> serait le premier algorithme de screening de CV dans la fonction publique.</a:t>
            </a:r>
          </a:p>
          <a:p>
            <a:endParaRPr lang="fr-FR" dirty="0"/>
          </a:p>
        </p:txBody>
      </p:sp>
    </p:spTree>
    <p:extLst>
      <p:ext uri="{BB962C8B-B14F-4D97-AF65-F5344CB8AC3E}">
        <p14:creationId xmlns:p14="http://schemas.microsoft.com/office/powerpoint/2010/main" val="70134582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1342</Words>
  <Application>Microsoft Macintosh PowerPoint</Application>
  <PresentationFormat>Présentation à l'écran (4:3)</PresentationFormat>
  <Paragraphs>134</Paragraphs>
  <Slides>27</Slides>
  <Notes>19</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Simple Light</vt:lpstr>
      <vt:lpstr>Streamline</vt:lpstr>
      <vt:lpstr>Semaine Challenge Data Du 25 février au 1er mars 2019   Métropole de Nantes x Weka  Léandre Andrieux, Matthieu Bellini, Nicolas Bidard, Rodolphe Carissimo, Camille Galpin, Nani-Maya Gurung, Ya-Aurélie Lafourcade</vt:lpstr>
      <vt:lpstr>Problème</vt:lpstr>
      <vt:lpstr>Contexte</vt:lpstr>
      <vt:lpstr>Cible (1/2)</vt:lpstr>
      <vt:lpstr>Cible (2/2)</vt:lpstr>
      <vt:lpstr>Opportunité / impact</vt:lpstr>
      <vt:lpstr>Solution proposée</vt:lpstr>
      <vt:lpstr>Positionnement (1/2) </vt:lpstr>
      <vt:lpstr>Positionnement (2/2)</vt:lpstr>
      <vt:lpstr>Cartographie des parties prenantes</vt:lpstr>
      <vt:lpstr>Légende du parcours usager</vt:lpstr>
      <vt:lpstr>Valentin, Directeur du contrôle de gestion</vt:lpstr>
      <vt:lpstr>Pierre, Directeur des Ressources Humaines</vt:lpstr>
      <vt:lpstr>Clémentine, Candidate</vt:lpstr>
      <vt:lpstr>Présentation PowerPoint</vt:lpstr>
      <vt:lpstr>Focus n°1 : Création d’une fiche de poste</vt:lpstr>
      <vt:lpstr>Focus n°2 : Candidature sur Weka </vt:lpstr>
      <vt:lpstr>Focus n°3 : Tri des CVs </vt:lpstr>
      <vt:lpstr>Focus n°4 : Notification d’embauche par le DRH sur la plateforme Weka </vt:lpstr>
      <vt:lpstr>Faisabilité : comment construire cette solution ?</vt:lpstr>
      <vt:lpstr>Comment construire cette solution ? </vt:lpstr>
      <vt:lpstr>Données : Offres d’emploi (Etape 1)</vt:lpstr>
      <vt:lpstr>Jeux de données : Offres d’emplois (Etape 2)</vt:lpstr>
      <vt:lpstr>Données : CVs (Etape 3)</vt:lpstr>
      <vt:lpstr>Jeux de données : CVs (Etape 4)</vt:lpstr>
      <vt:lpstr>Plan d’action / Feuille de route</vt:lpstr>
      <vt:lpstr>Graphiques, cartes, visualisations de données..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Semaine Challenge Data Du 25 février au 1er mars 2019   Métropole de Nantes x Weka Léandre Andrieux, Matthieu Bellini, Nicolas Bidard, Rodolphe Carissimo, Camille Galpin, Nani-Maya Gurung, Ya-Aurélie Lafourcade</dc:title>
  <cp:lastModifiedBy>Camille Galpin</cp:lastModifiedBy>
  <cp:revision>23</cp:revision>
  <dcterms:modified xsi:type="dcterms:W3CDTF">2019-02-28T17:51:16Z</dcterms:modified>
</cp:coreProperties>
</file>